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3" r:id="rId5"/>
    <p:sldId id="256" r:id="rId6"/>
    <p:sldId id="257" r:id="rId7"/>
    <p:sldId id="268" r:id="rId8"/>
    <p:sldId id="290" r:id="rId9"/>
    <p:sldId id="269" r:id="rId10"/>
    <p:sldId id="277" r:id="rId11"/>
    <p:sldId id="270" r:id="rId12"/>
    <p:sldId id="278" r:id="rId13"/>
    <p:sldId id="271" r:id="rId14"/>
    <p:sldId id="279" r:id="rId15"/>
    <p:sldId id="272" r:id="rId16"/>
    <p:sldId id="280" r:id="rId17"/>
    <p:sldId id="273" r:id="rId18"/>
    <p:sldId id="281" r:id="rId19"/>
    <p:sldId id="274" r:id="rId20"/>
    <p:sldId id="282" r:id="rId21"/>
    <p:sldId id="275" r:id="rId22"/>
    <p:sldId id="283" r:id="rId23"/>
    <p:sldId id="258" r:id="rId24"/>
    <p:sldId id="284" r:id="rId25"/>
    <p:sldId id="259" r:id="rId26"/>
    <p:sldId id="285" r:id="rId27"/>
    <p:sldId id="260" r:id="rId28"/>
    <p:sldId id="286" r:id="rId29"/>
    <p:sldId id="261" r:id="rId30"/>
    <p:sldId id="287" r:id="rId31"/>
    <p:sldId id="262" r:id="rId32"/>
    <p:sldId id="288" r:id="rId33"/>
    <p:sldId id="291" r:id="rId34"/>
    <p:sldId id="292" r:id="rId35"/>
    <p:sldId id="263" r:id="rId36"/>
    <p:sldId id="28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FEB22A-30A0-4362-9F46-8F40D47AE43B}">
          <p14:sldIdLst>
            <p14:sldId id="293"/>
            <p14:sldId id="256"/>
            <p14:sldId id="257"/>
            <p14:sldId id="268"/>
            <p14:sldId id="290"/>
            <p14:sldId id="269"/>
            <p14:sldId id="277"/>
            <p14:sldId id="270"/>
            <p14:sldId id="278"/>
            <p14:sldId id="271"/>
            <p14:sldId id="279"/>
            <p14:sldId id="272"/>
            <p14:sldId id="280"/>
          </p14:sldIdLst>
        </p14:section>
        <p14:section name="Voting" id="{A0C39130-0E36-4C78-8AD1-36026B96D947}">
          <p14:sldIdLst>
            <p14:sldId id="273"/>
            <p14:sldId id="281"/>
            <p14:sldId id="274"/>
            <p14:sldId id="282"/>
            <p14:sldId id="275"/>
            <p14:sldId id="283"/>
            <p14:sldId id="258"/>
            <p14:sldId id="284"/>
            <p14:sldId id="259"/>
            <p14:sldId id="285"/>
          </p14:sldIdLst>
        </p14:section>
        <p14:section name="Advocacy" id="{01B04F8A-3F2C-40D9-8F64-DA893F672FF0}">
          <p14:sldIdLst>
            <p14:sldId id="260"/>
            <p14:sldId id="286"/>
            <p14:sldId id="261"/>
            <p14:sldId id="287"/>
            <p14:sldId id="262"/>
            <p14:sldId id="288"/>
            <p14:sldId id="291"/>
            <p14:sldId id="292"/>
            <p14:sldId id="263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C64"/>
    <a:srgbClr val="9777B4"/>
    <a:srgbClr val="6B75C1"/>
    <a:srgbClr val="C84E6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96885-7C13-5D12-D11E-B1E560F54BFD}" v="494" dt="2021-06-09T19:16:50.066"/>
    <p1510:client id="{AB2A9C16-55D8-4EC1-AD34-16B047F07049}" v="21" dt="2021-06-09T18:56:03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 autoAdjust="0"/>
    <p:restoredTop sz="94660"/>
  </p:normalViewPr>
  <p:slideViewPr>
    <p:cSldViewPr snapToGrid="0">
      <p:cViewPr>
        <p:scale>
          <a:sx n="96" d="100"/>
          <a:sy n="96" d="100"/>
        </p:scale>
        <p:origin x="68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4502-74AC-4BFA-926B-9214D8A98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A75B2-3F1D-494D-97AC-104769663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50342-7979-44EF-9FA4-8DD1E5F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EA839-06C3-45D9-8221-56320DDCE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4A89-367C-4AF7-9937-C812FCCC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7156-A653-47DA-A11B-A94699857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9009F-8CCC-4A15-B57C-BA88D769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957D7-0BC5-444A-A1F4-E61530B0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F3354-BB81-4DD1-88A8-CE12EC00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B0B0-0619-4041-A135-EC56A95D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BC8A-AC15-4A3D-A22B-6F2ABB68E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69F3D-06D5-4384-B863-EBAE63EF3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7C2F5-C958-4EBA-979A-A310C287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F269B-1E0A-4A73-984B-22DE14DC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1B27F-E832-4AAD-A210-62325875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8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5450-2929-4E3F-8961-46D277B5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0D887-D78B-4684-94CA-C5CF785D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1006F-E07A-41A5-9296-CB3C7AA5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EF875-DF43-4270-927E-C8CE23CA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E22E0-F789-49BC-9190-F422468C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682D-509B-4D85-83BF-0133558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C952-2934-40CD-8A38-CFCD4115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A597E-C08B-4696-B520-D17256E4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3931E-7140-43AC-8F3E-20D1562E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2AB-1FDB-46DC-8AD0-10FD5715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97A7-7C00-4F72-A819-08511C84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83F7-A4A3-4EB3-B5B9-7AE7690BC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39B47-8D8E-4C48-8339-8C3DA4B9A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6009D-4FE1-4ECC-8439-58C5520B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54D25-4641-4059-9810-E08E0189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1EF1B-E3EC-4591-96C7-C49E3924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C84F-EB32-4CE4-B601-A68EC933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ABB5A-1447-44EC-8A93-38AD5F95B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FD0F8-A1B8-4169-942D-321FFB797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C6C92-15FD-4F1E-8679-34C431170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D94D0-2796-4565-8D5F-FF7ED5D1B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E934D-E072-475B-B1FD-5CA50BE8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3F7D1-6E7B-4546-8C7E-41BA976A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7951A-41EB-4F15-830F-4CB345D1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5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F0CB-10D8-482F-8E5B-0379DE40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4DA27-0D0F-4205-87E9-FE29591D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CE294-96A2-4D81-B644-8002E659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C2C69-1DE8-4195-AD3F-9F74F18E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4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18809-44B1-4EE5-88C0-D0102493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FB40F-BC3A-43BE-8CC6-A1A8D422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E673F-D868-47D0-831E-A43E3869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0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313B-E615-454F-B6C0-F75D4531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302A-855E-44B2-9A88-43305925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97ABE-F82A-47C2-B9B1-E00FADEE3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FACBD-9076-47D9-97FF-0FEC89DA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A49BE-7FE0-401B-9849-87BA6AE6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17981-09B8-465C-B35F-EB4ED889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0AA4-2D9B-4821-979E-908C7446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00D6C-0508-4856-A134-FEED62957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12E7B-D55E-4226-8660-69A4D032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3DDF4-311D-4608-B2BF-CE16512B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6CECE-7141-47DC-99DA-1767DBBF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A1AE0-0A55-42BB-A53C-15F5CE4A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79E33-E4D0-4DA8-B6C7-8CE4FAA79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73D2-C933-4713-892B-0EF9E52A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C43ED-C699-4E36-A892-7AA177131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885A-A306-4B83-8657-5C5BCD1C72F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18AA1-D1EC-41C2-BA10-61F75547E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7C520-E9AD-471A-8ED4-DCEFC7CBF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612E-A74A-4904-BD42-AF56EA4C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4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32.xml"/><Relationship Id="rId10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18.xml"/><Relationship Id="rId1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0EF02-8EED-4F98-AD40-20FBF0144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38" y="367100"/>
            <a:ext cx="10515600" cy="562951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Jeopardy: BSK &amp; Advocacy Edition game — How to play</a:t>
            </a:r>
          </a:p>
          <a:p>
            <a:pPr marL="0" indent="0">
              <a:buNone/>
            </a:pPr>
            <a:r>
              <a:rPr lang="en-US" sz="1600" b="1" i="1" dirty="0"/>
              <a:t>Introduction to the game: </a:t>
            </a:r>
          </a:p>
          <a:p>
            <a:pPr marL="0" indent="0">
              <a:buNone/>
            </a:pPr>
            <a:r>
              <a:rPr lang="en-US" sz="1400" dirty="0"/>
              <a:t>To engage your family, friends, and community members, we created this BSK &amp; Advocacy Jeopardy game where you can test each other’s BSK knowledge and help get the vote out for the Best Starts for Kids levy renewal on August 3, 2021!</a:t>
            </a:r>
            <a:endParaRPr lang="en-US" sz="1400" dirty="0">
              <a:cs typeface="Calibri"/>
            </a:endParaRPr>
          </a:p>
          <a:p>
            <a:pPr marL="0" indent="0">
              <a:buNone/>
            </a:pPr>
            <a:r>
              <a:rPr lang="en-US" sz="1600" b="1" i="1" dirty="0"/>
              <a:t>Rules:</a:t>
            </a:r>
          </a:p>
          <a:p>
            <a:r>
              <a:rPr lang="en-US" sz="1400" dirty="0"/>
              <a:t>You can partner up or play by yourself. Many people can compete and test their BSK knowledge – make it competitive!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ea typeface="+mn-lt"/>
                <a:cs typeface="+mn-lt"/>
              </a:rPr>
              <a:t>To make it competitive, include prizes for your contestants (winner, runner up, participants, </a:t>
            </a:r>
            <a:r>
              <a:rPr lang="en-US" sz="1400" dirty="0" err="1">
                <a:ea typeface="+mn-lt"/>
                <a:cs typeface="+mn-lt"/>
              </a:rPr>
              <a:t>etc</a:t>
            </a:r>
            <a:r>
              <a:rPr lang="en-US" sz="1400" dirty="0">
                <a:ea typeface="+mn-lt"/>
                <a:cs typeface="+mn-lt"/>
              </a:rPr>
              <a:t>).</a:t>
            </a:r>
            <a:endParaRPr lang="en-US" sz="1400" dirty="0"/>
          </a:p>
          <a:p>
            <a:r>
              <a:rPr lang="en-US" sz="1400" dirty="0"/>
              <a:t>Make sure you answer the question in true Jeopardy style: “What is…[</a:t>
            </a:r>
            <a:r>
              <a:rPr lang="en-US" sz="1400" b="1" dirty="0"/>
              <a:t>answer</a:t>
            </a:r>
            <a:r>
              <a:rPr lang="en-US" sz="1400" dirty="0"/>
              <a:t>].” </a:t>
            </a:r>
            <a:endParaRPr lang="en-US"/>
          </a:p>
          <a:p>
            <a:r>
              <a:rPr lang="en-US" sz="1400" dirty="0"/>
              <a:t>Make sure you have two people from your group tally up points and write down which categories have been selected to keep track.</a:t>
            </a:r>
            <a:endParaRPr lang="en-US" sz="1400" dirty="0">
              <a:cs typeface="Calibri"/>
            </a:endParaRPr>
          </a:p>
          <a:p>
            <a:r>
              <a:rPr lang="en-US" sz="1400" dirty="0"/>
              <a:t>Last, but not least, make sure you have FUN!!! </a:t>
            </a:r>
            <a:endParaRPr lang="en-US" sz="1400" dirty="0">
              <a:cs typeface="Calibri" panose="020F0502020204030204"/>
            </a:endParaRPr>
          </a:p>
          <a:p>
            <a:endParaRPr lang="en-US" sz="1200" dirty="0"/>
          </a:p>
          <a:p>
            <a:pPr marL="0" indent="0">
              <a:buNone/>
            </a:pPr>
            <a:r>
              <a:rPr lang="en-US" sz="1600" b="1" i="1" dirty="0"/>
              <a:t>Directions to play the game:</a:t>
            </a:r>
            <a:endParaRPr lang="en-US" sz="1800" b="1" i="1" dirty="0"/>
          </a:p>
          <a:p>
            <a:pPr>
              <a:buAutoNum type="arabicPeriod"/>
            </a:pPr>
            <a:r>
              <a:rPr lang="en-US" sz="1400" dirty="0"/>
              <a:t>Open the PowerPoint presentation for Jeopardy: BSK &amp; Advocacy Edition game.</a:t>
            </a:r>
            <a:endParaRPr lang="en-US" sz="1400" dirty="0">
              <a:cs typeface="Calibri"/>
            </a:endParaRPr>
          </a:p>
          <a:p>
            <a:pPr>
              <a:buAutoNum type="arabicPeriod"/>
            </a:pPr>
            <a:r>
              <a:rPr lang="en-US" sz="1400" dirty="0"/>
              <a:t>At the top left corner of the presentation select Present button: </a:t>
            </a:r>
            <a:endParaRPr lang="en-US" sz="1400">
              <a:cs typeface="Calibri" panose="020F0502020204030204"/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dirty="0"/>
              <a:t>3.  Choose </a:t>
            </a:r>
            <a:r>
              <a:rPr lang="en-US" sz="1400" dirty="0">
                <a:ea typeface="+mn-lt"/>
                <a:cs typeface="+mn-lt"/>
              </a:rPr>
              <a:t>any category (Best Starts for Kids 2.0 Renewal, Get the Vote Out, &amp; Advocacy),</a:t>
            </a:r>
            <a:r>
              <a:rPr lang="en-US" sz="1400" dirty="0"/>
              <a:t> then click an option for points (100, 200, 300, 400, 500). </a:t>
            </a:r>
            <a:endParaRPr lang="en-US" sz="1400" dirty="0">
              <a:cs typeface="Calibri"/>
            </a:endParaRPr>
          </a:p>
          <a:p>
            <a:pPr marL="0" indent="0">
              <a:buNone/>
            </a:pPr>
            <a:r>
              <a:rPr lang="en-US" sz="1400" dirty="0"/>
              <a:t>4.  Once you click any number, the corresponding question will appear. Give your participants a few seconds/minutes to answer the question. To prompt the answer to appear on screen, click anywhere on the slide. </a:t>
            </a:r>
            <a:endParaRPr lang="en-US" sz="1400" dirty="0">
              <a:cs typeface="Calibri"/>
            </a:endParaRPr>
          </a:p>
          <a:p>
            <a:pPr marL="0" indent="0">
              <a:buNone/>
            </a:pPr>
            <a:r>
              <a:rPr lang="en-US" sz="1400" dirty="0"/>
              <a:t>5.  Continue with the same set of instructions until you no longer have any available categories left.</a:t>
            </a:r>
            <a:endParaRPr lang="en-US" sz="1400" dirty="0">
              <a:cs typeface="Calibri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C6FA5851-89C4-45D5-A139-F88C399C4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22" y="4353595"/>
            <a:ext cx="43910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hape">
            <a:extLst>
              <a:ext uri="{FF2B5EF4-FFF2-40B4-BE49-F238E27FC236}">
                <a16:creationId xmlns:a16="http://schemas.microsoft.com/office/drawing/2014/main" id="{D59044AE-8343-4DB0-82E5-6D7769ACD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153" y="4372645"/>
            <a:ext cx="4476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Text&#10;&#10;Description automatically generated">
            <a:extLst>
              <a:ext uri="{FF2B5EF4-FFF2-40B4-BE49-F238E27FC236}">
                <a16:creationId xmlns:a16="http://schemas.microsoft.com/office/drawing/2014/main" id="{CFD4DE8D-AACA-4661-95B6-D9F98982B4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1009" y="5741377"/>
            <a:ext cx="2743200" cy="111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3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7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C8F5-7021-4651-92AD-D81EB95EE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130" y="2653886"/>
            <a:ext cx="10515600" cy="1169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How much will property owners pay per $1000 of assessed value?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BA320-B040-4902-AB2D-95F17014CED4}"/>
              </a:ext>
            </a:extLst>
          </p:cNvPr>
          <p:cNvSpPr txBox="1"/>
          <p:nvPr/>
        </p:nvSpPr>
        <p:spPr>
          <a:xfrm>
            <a:off x="1262270" y="440634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 cents per $1000 assessed value</a:t>
            </a:r>
          </a:p>
        </p:txBody>
      </p:sp>
    </p:spTree>
    <p:extLst>
      <p:ext uri="{BB962C8B-B14F-4D97-AF65-F5344CB8AC3E}">
        <p14:creationId xmlns:p14="http://schemas.microsoft.com/office/powerpoint/2010/main" val="84170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97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5D5E-0AC8-4959-8F4C-1D7B06FE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617" y="2435223"/>
            <a:ext cx="6838121" cy="1103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Can I encourage voting for the Best Starts for Kids Levy?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4F314-3271-420A-AF08-43E21FEFD2CF}"/>
              </a:ext>
            </a:extLst>
          </p:cNvPr>
          <p:cNvSpPr txBox="1"/>
          <p:nvPr/>
        </p:nvSpPr>
        <p:spPr>
          <a:xfrm>
            <a:off x="1477617" y="4255677"/>
            <a:ext cx="912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Yes! You can help get the vote out and encourage voting!</a:t>
            </a:r>
          </a:p>
        </p:txBody>
      </p:sp>
    </p:spTree>
    <p:extLst>
      <p:ext uri="{BB962C8B-B14F-4D97-AF65-F5344CB8AC3E}">
        <p14:creationId xmlns:p14="http://schemas.microsoft.com/office/powerpoint/2010/main" val="370135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9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8997D-ADC3-4C03-82F2-DC5CA60A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23190"/>
            <a:ext cx="10515600" cy="12058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When do you have to register to vote to be able to cast a ballot in the August Primary?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57172-7C09-4EE5-9258-957E8D7E7F89}"/>
              </a:ext>
            </a:extLst>
          </p:cNvPr>
          <p:cNvSpPr txBox="1"/>
          <p:nvPr/>
        </p:nvSpPr>
        <p:spPr>
          <a:xfrm>
            <a:off x="1146312" y="3995530"/>
            <a:ext cx="9216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Online and mail registrations must be received by July 26 </a:t>
            </a:r>
          </a:p>
          <a:p>
            <a:endParaRPr lang="en-US" sz="2800" dirty="0"/>
          </a:p>
          <a:p>
            <a:r>
              <a:rPr lang="en-US" sz="2800" dirty="0"/>
              <a:t>B. Register to vote in person: Before 8pm on Election day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57137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1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7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9008-EEE4-4C3A-8031-ECFADFB16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686" y="2395469"/>
            <a:ext cx="7417905" cy="13217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When do we receive ballots for the August Primary?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EFFF4A-DEA6-4ADC-9C42-92651C4A8B40}"/>
              </a:ext>
            </a:extLst>
          </p:cNvPr>
          <p:cNvSpPr txBox="1"/>
          <p:nvPr/>
        </p:nvSpPr>
        <p:spPr>
          <a:xfrm>
            <a:off x="1580321" y="4128916"/>
            <a:ext cx="198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July 16</a:t>
            </a:r>
            <a:r>
              <a:rPr lang="en-US" sz="2800" baseline="30000" dirty="0"/>
              <a:t>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30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444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4CA94-4BFC-4F77-A589-0DFE0388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2852669"/>
            <a:ext cx="4803914" cy="59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When is election day?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8760FB-B3DE-481C-8AEA-CE1ADF1D1FF0}"/>
              </a:ext>
            </a:extLst>
          </p:cNvPr>
          <p:cNvSpPr txBox="1"/>
          <p:nvPr/>
        </p:nvSpPr>
        <p:spPr>
          <a:xfrm>
            <a:off x="1729409" y="3912705"/>
            <a:ext cx="231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August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44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lide showing the works Jeopardy in bolded font with a blue and purple background. ">
            <a:extLst>
              <a:ext uri="{FF2B5EF4-FFF2-40B4-BE49-F238E27FC236}">
                <a16:creationId xmlns:a16="http://schemas.microsoft.com/office/drawing/2014/main" id="{10DD4ED6-F282-42C0-9384-484241D3B6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8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F8F3-B8D3-41D1-AB0E-8C80FA471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129" y="3008381"/>
            <a:ext cx="8497958" cy="74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Do I need a stamp to mail my ballot?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E4B88-B15A-4881-94CA-C7986B7088EF}"/>
              </a:ext>
            </a:extLst>
          </p:cNvPr>
          <p:cNvSpPr txBox="1"/>
          <p:nvPr/>
        </p:nvSpPr>
        <p:spPr>
          <a:xfrm>
            <a:off x="1176129" y="4307682"/>
            <a:ext cx="934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No! Ballots are prepaid or dropped off at your Ballot Drop Box.</a:t>
            </a:r>
          </a:p>
        </p:txBody>
      </p:sp>
    </p:spTree>
    <p:extLst>
      <p:ext uri="{BB962C8B-B14F-4D97-AF65-F5344CB8AC3E}">
        <p14:creationId xmlns:p14="http://schemas.microsoft.com/office/powerpoint/2010/main" val="155883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9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7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164EF-5B63-4D84-9FAC-7C75355B0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339" y="2726773"/>
            <a:ext cx="6669157" cy="1079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Where can you find a list of ballot drop box locations?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691A1-0B2A-449C-AEE7-9C14FFDBABF7}"/>
              </a:ext>
            </a:extLst>
          </p:cNvPr>
          <p:cNvSpPr txBox="1"/>
          <p:nvPr/>
        </p:nvSpPr>
        <p:spPr>
          <a:xfrm>
            <a:off x="1745974" y="4492486"/>
            <a:ext cx="462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 County Elections Website</a:t>
            </a:r>
          </a:p>
        </p:txBody>
      </p:sp>
    </p:spTree>
    <p:extLst>
      <p:ext uri="{BB962C8B-B14F-4D97-AF65-F5344CB8AC3E}">
        <p14:creationId xmlns:p14="http://schemas.microsoft.com/office/powerpoint/2010/main" val="372873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D727-4C92-4046-B5A4-11A2FB80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944" y="3041374"/>
            <a:ext cx="6682408" cy="493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Who can advocacy be done by?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57DF1-C5E6-422B-AEF0-A670729F474E}"/>
              </a:ext>
            </a:extLst>
          </p:cNvPr>
          <p:cNvSpPr txBox="1"/>
          <p:nvPr/>
        </p:nvSpPr>
        <p:spPr>
          <a:xfrm>
            <a:off x="1429579" y="4088295"/>
            <a:ext cx="2022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Anyone!!!!!</a:t>
            </a:r>
          </a:p>
        </p:txBody>
      </p:sp>
    </p:spTree>
    <p:extLst>
      <p:ext uri="{BB962C8B-B14F-4D97-AF65-F5344CB8AC3E}">
        <p14:creationId xmlns:p14="http://schemas.microsoft.com/office/powerpoint/2010/main" val="9567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962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4EE5-EBDA-48AE-A907-12BB407AD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548" y="2488095"/>
            <a:ext cx="8444948" cy="1154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Do you need to be an expert to effectively advocate?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F5A6BE-DAEC-4A77-99A0-B9265CC95949}"/>
              </a:ext>
            </a:extLst>
          </p:cNvPr>
          <p:cNvSpPr txBox="1"/>
          <p:nvPr/>
        </p:nvSpPr>
        <p:spPr>
          <a:xfrm>
            <a:off x="1567070" y="4181061"/>
            <a:ext cx="1083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95527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55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7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A0094-4AB3-4F12-B80C-0AA621C42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987" y="2524538"/>
            <a:ext cx="8261074" cy="11296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type of advocacy can you do to help get the vote out for BSK?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362034-D979-43A3-9DB3-52F10C0631ED}"/>
              </a:ext>
            </a:extLst>
          </p:cNvPr>
          <p:cNvSpPr txBox="1"/>
          <p:nvPr/>
        </p:nvSpPr>
        <p:spPr>
          <a:xfrm>
            <a:off x="1253987" y="4220819"/>
            <a:ext cx="6458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can educate your community on the value of Best Starts for Kids!</a:t>
            </a:r>
          </a:p>
        </p:txBody>
      </p:sp>
    </p:spTree>
    <p:extLst>
      <p:ext uri="{BB962C8B-B14F-4D97-AF65-F5344CB8AC3E}">
        <p14:creationId xmlns:p14="http://schemas.microsoft.com/office/powerpoint/2010/main" val="11171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1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398733"/>
              </p:ext>
            </p:extLst>
          </p:nvPr>
        </p:nvGraphicFramePr>
        <p:xfrm>
          <a:off x="-13252" y="0"/>
          <a:ext cx="12205252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252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99175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Best Starts for Kids 2.0 Renewal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Get the Vote Out</a:t>
                      </a:r>
                      <a:endParaRPr lang="en-US" sz="1800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Advocacy </a:t>
                      </a:r>
                      <a:endParaRPr lang="en-US" sz="1800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6656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1804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3696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1873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59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A0094-4AB3-4F12-B80C-0AA621C42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4914" y="2994268"/>
            <a:ext cx="8769625" cy="663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Can nonprofit staff advocate for a Levy?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BDC406-1034-44AE-A3D8-F2BA00AE0AD8}"/>
              </a:ext>
            </a:extLst>
          </p:cNvPr>
          <p:cNvSpPr txBox="1"/>
          <p:nvPr/>
        </p:nvSpPr>
        <p:spPr>
          <a:xfrm>
            <a:off x="1451114" y="4227444"/>
            <a:ext cx="126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YES!!!!</a:t>
            </a:r>
          </a:p>
        </p:txBody>
      </p:sp>
    </p:spTree>
    <p:extLst>
      <p:ext uri="{BB962C8B-B14F-4D97-AF65-F5344CB8AC3E}">
        <p14:creationId xmlns:p14="http://schemas.microsoft.com/office/powerpoint/2010/main" val="30555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59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CB1E-5B97-49A1-B26A-A60275CD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425" y="2493135"/>
            <a:ext cx="7550426" cy="2019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Bonus Question: </a:t>
            </a:r>
          </a:p>
          <a:p>
            <a:pPr marL="0" indent="0">
              <a:buNone/>
            </a:pPr>
            <a:r>
              <a:rPr lang="en-US" sz="4000" dirty="0"/>
              <a:t>What are some ways to engage your community about BSK?</a:t>
            </a:r>
          </a:p>
        </p:txBody>
      </p:sp>
    </p:spTree>
    <p:extLst>
      <p:ext uri="{BB962C8B-B14F-4D97-AF65-F5344CB8AC3E}">
        <p14:creationId xmlns:p14="http://schemas.microsoft.com/office/powerpoint/2010/main" val="515397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45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77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6200-565E-417A-AD7F-2C61D6BE8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043" y="2845905"/>
            <a:ext cx="10783957" cy="583095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are the principles of Best Starts for Kids?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5EC78C-9DE7-4CC7-AEBD-04B41AEE4474}"/>
              </a:ext>
            </a:extLst>
          </p:cNvPr>
          <p:cNvSpPr txBox="1"/>
          <p:nvPr/>
        </p:nvSpPr>
        <p:spPr>
          <a:xfrm>
            <a:off x="1523999" y="3992218"/>
            <a:ext cx="58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Happy, Healthy, Safe and Thriving</a:t>
            </a:r>
          </a:p>
        </p:txBody>
      </p:sp>
    </p:spTree>
    <p:extLst>
      <p:ext uri="{BB962C8B-B14F-4D97-AF65-F5344CB8AC3E}">
        <p14:creationId xmlns:p14="http://schemas.microsoft.com/office/powerpoint/2010/main" val="34222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3252" y="0"/>
          <a:ext cx="12205252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252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99175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Best Starts for Kids 2.0 Renewal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Get the Vote Out</a:t>
                      </a:r>
                      <a:endParaRPr lang="en-US" sz="1800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Advocacy </a:t>
                      </a:r>
                      <a:endParaRPr lang="en-US" sz="1800" dirty="0">
                        <a:solidFill>
                          <a:schemeClr val="bg1"/>
                        </a:solidFill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6656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1804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3696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1873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>
                        <a:latin typeface="Amasis MT Pro Black" panose="02040A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7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7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A1FA-0E94-439D-BD69-24CE2A675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989690"/>
            <a:ext cx="10681252" cy="1184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are the three components of the Executive’s Levy Proposal?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75CF6-51A6-4987-B765-6AD38F2519E0}"/>
              </a:ext>
            </a:extLst>
          </p:cNvPr>
          <p:cNvSpPr txBox="1"/>
          <p:nvPr/>
        </p:nvSpPr>
        <p:spPr>
          <a:xfrm>
            <a:off x="1113182" y="3859695"/>
            <a:ext cx="10681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Maintain what we are doing, build upon what we are doing, and create new investments in childcare.</a:t>
            </a:r>
          </a:p>
        </p:txBody>
      </p:sp>
    </p:spTree>
    <p:extLst>
      <p:ext uri="{BB962C8B-B14F-4D97-AF65-F5344CB8AC3E}">
        <p14:creationId xmlns:p14="http://schemas.microsoft.com/office/powerpoint/2010/main" val="23670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01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7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603B-91D7-4069-97C9-F4A4CC9C1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339" y="2769704"/>
            <a:ext cx="10674626" cy="5168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are 3 of the investments this levy will bring?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63B08-2066-49F4-AF53-396667EE6C23}"/>
              </a:ext>
            </a:extLst>
          </p:cNvPr>
          <p:cNvSpPr txBox="1"/>
          <p:nvPr/>
        </p:nvSpPr>
        <p:spPr>
          <a:xfrm>
            <a:off x="1305339" y="3949147"/>
            <a:ext cx="10336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Child Care, Homelessness Prevention, Investing Early, Communities Matter, Expanded Learning, Stopping the School to Prison pipeline, Sustaining the Gains</a:t>
            </a:r>
          </a:p>
        </p:txBody>
      </p:sp>
    </p:spTree>
    <p:extLst>
      <p:ext uri="{BB962C8B-B14F-4D97-AF65-F5344CB8AC3E}">
        <p14:creationId xmlns:p14="http://schemas.microsoft.com/office/powerpoint/2010/main" val="8395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1BD914F-2463-4939-884D-D40B7B295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86518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6059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1739856"/>
                    </a:ext>
                  </a:extLst>
                </a:gridCol>
              </a:tblGrid>
              <a:tr h="8553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Best Starts for Kids 2.0 Renewal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Get the Vote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Advocacy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85920"/>
                  </a:ext>
                </a:extLst>
              </a:tr>
              <a:tr h="11809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12432"/>
                  </a:ext>
                </a:extLst>
              </a:tr>
              <a:tr h="123309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79806"/>
                  </a:ext>
                </a:extLst>
              </a:tr>
              <a:tr h="125225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2366"/>
                  </a:ext>
                </a:extLst>
              </a:tr>
              <a:tr h="12659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821977"/>
                  </a:ext>
                </a:extLst>
              </a:tr>
              <a:tr h="1070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4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PercentComplete xmlns="http://schemas.microsoft.com/sharepoint/v3" xsi:nil="true"/>
    <_Format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FF0D5B5BF51F4F9EE65BB8796CFA68" ma:contentTypeVersion="17" ma:contentTypeDescription="Create a new document." ma:contentTypeScope="" ma:versionID="81d21fa74858154027e5b014201643d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bd3d8e16-c1ec-4c8b-9c86-0185bb18c381" xmlns:ns4="ea68e43e-11a4-45f4-ab50-97c6891af626" targetNamespace="http://schemas.microsoft.com/office/2006/metadata/properties" ma:root="true" ma:fieldsID="e1bfb5f78ac737c7a6b36549094d285e" ns1:_="" ns2:_="" ns3:_="" ns4:_="">
    <xsd:import namespace="http://schemas.microsoft.com/sharepoint/v3"/>
    <xsd:import namespace="http://schemas.microsoft.com/sharepoint/v3/fields"/>
    <xsd:import namespace="bd3d8e16-c1ec-4c8b-9c86-0185bb18c381"/>
    <xsd:import namespace="ea68e43e-11a4-45f4-ab50-97c6891af626"/>
    <xsd:element name="properties">
      <xsd:complexType>
        <xsd:sequence>
          <xsd:element name="documentManagement">
            <xsd:complexType>
              <xsd:all>
                <xsd:element ref="ns1:PercentComplete" minOccurs="0"/>
                <xsd:element ref="ns2:_DCDateCreated" minOccurs="0"/>
                <xsd:element ref="ns2:_DCDateModified" minOccurs="0"/>
                <xsd:element ref="ns2:_Forma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ercentComplete" ma:index="2" nillable="true" ma:displayName="% Complete" ma:internalName="PercentComplete" ma:percentage="TRUE">
      <xsd:simpleType>
        <xsd:restriction base="dms:Number">
          <xsd:maxInclusive value="1"/>
          <xsd:minInclusive value="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3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4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Format" ma:index="5" nillable="true" ma:displayName="Format" ma:description="Media-type, file format or dimensions" ma:internalName="_Forma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d8e16-c1ec-4c8b-9c86-0185bb18c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8e43e-11a4-45f4-ab50-97c6891af6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FFF885-58D1-42FC-A6D2-34D98F214CF6}">
  <ds:schemaRefs>
    <ds:schemaRef ds:uri="http://purl.org/dc/elements/1.1/"/>
    <ds:schemaRef ds:uri="http://schemas.microsoft.com/office/2006/documentManagement/types"/>
    <ds:schemaRef ds:uri="ea68e43e-11a4-45f4-ab50-97c6891af626"/>
    <ds:schemaRef ds:uri="http://schemas.microsoft.com/office/infopath/2007/PartnerControls"/>
    <ds:schemaRef ds:uri="bd3d8e16-c1ec-4c8b-9c86-0185bb18c381"/>
    <ds:schemaRef ds:uri="http://schemas.openxmlformats.org/package/2006/metadata/core-properties"/>
    <ds:schemaRef ds:uri="http://schemas.microsoft.com/sharepoint/v3/field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9FACB1-CAF8-436F-B5F9-6E262837D6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bd3d8e16-c1ec-4c8b-9c86-0185bb18c381"/>
    <ds:schemaRef ds:uri="ea68e43e-11a4-45f4-ab50-97c6891af6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5E97C9-0BDB-4C10-9341-3F309FAC60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979</Words>
  <Application>Microsoft Office PowerPoint</Application>
  <PresentationFormat>Widescreen</PresentationFormat>
  <Paragraphs>626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Best Starts for Kids 2.0</dc:title>
  <dc:creator>Guneeta Chadha</dc:creator>
  <cp:lastModifiedBy>Guneeta Chadha</cp:lastModifiedBy>
  <cp:revision>156</cp:revision>
  <dcterms:created xsi:type="dcterms:W3CDTF">2021-05-26T16:52:39Z</dcterms:created>
  <dcterms:modified xsi:type="dcterms:W3CDTF">2021-06-09T19:17:01Z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0x010100DDFF0D5B5BF51F4F9EE65BB8796CFA68</vt:lpwstr>
  </property>
</Properties>
</file>