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Roboto"/>
      <p:regular r:id="rId35"/>
      <p:bold r:id="rId36"/>
      <p:italic r:id="rId37"/>
      <p:boldItalic r:id="rId38"/>
    </p:embeddedFont>
    <p:embeddedFont>
      <p:font typeface="Caveat"/>
      <p:regular r:id="rId39"/>
      <p:bold r:id="rId40"/>
    </p:embeddedFont>
    <p:embeddedFont>
      <p:font typeface="Lobster"/>
      <p:regular r:id="rId41"/>
    </p:embeddedFont>
    <p:embeddedFont>
      <p:font typeface="Pacifico"/>
      <p:regular r:id="rId42"/>
    </p:embeddedFont>
    <p:embeddedFont>
      <p:font typeface="Spectral"/>
      <p:regular r:id="rId43"/>
      <p:bold r:id="rId44"/>
      <p:italic r:id="rId45"/>
      <p:boldItalic r:id="rId46"/>
    </p:embeddedFont>
    <p:embeddedFont>
      <p:font typeface="Oswald"/>
      <p:regular r:id="rId47"/>
      <p:bold r:id="rId48"/>
    </p:embeddedFont>
    <p:embeddedFont>
      <p:font typeface="Merriweather"/>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font" Target="fonts/Caveat-regular.fntdata"/><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42" Type="http://schemas.openxmlformats.org/officeDocument/2006/relationships/font" Target="fonts/Pacifico-regular.fntdata"/><Relationship Id="rId47" Type="http://schemas.openxmlformats.org/officeDocument/2006/relationships/font" Target="fonts/Oswald-regular.fntdata"/><Relationship Id="rId34" Type="http://schemas.openxmlformats.org/officeDocument/2006/relationships/slide" Target="slides/slide29.xml"/><Relationship Id="rId21" Type="http://schemas.openxmlformats.org/officeDocument/2006/relationships/slide" Target="slides/slide16.xml"/><Relationship Id="rId50" Type="http://schemas.openxmlformats.org/officeDocument/2006/relationships/font" Target="fonts/Merriweather-bold.fntdata"/><Relationship Id="rId55"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Caveat-bold.fntdata"/><Relationship Id="rId45" Type="http://schemas.openxmlformats.org/officeDocument/2006/relationships/font" Target="fonts/Spectral-italic.fntdata"/><Relationship Id="rId32" Type="http://schemas.openxmlformats.org/officeDocument/2006/relationships/slide" Target="slides/slide27.xml"/><Relationship Id="rId37" Type="http://schemas.openxmlformats.org/officeDocument/2006/relationships/font" Target="fonts/Roboto-italic.fntdata"/><Relationship Id="rId24" Type="http://schemas.openxmlformats.org/officeDocument/2006/relationships/slide" Target="slides/slide19.xml"/><Relationship Id="rId11" Type="http://schemas.openxmlformats.org/officeDocument/2006/relationships/slide" Target="slides/slide6.xml"/><Relationship Id="rId53" Type="http://schemas.openxmlformats.org/officeDocument/2006/relationships/customXml" Target="../customXml/item1.xml"/><Relationship Id="rId5" Type="http://schemas.openxmlformats.org/officeDocument/2006/relationships/notesMaster" Target="notesMasters/notesMaster1.xml"/><Relationship Id="rId44" Type="http://schemas.openxmlformats.org/officeDocument/2006/relationships/font" Target="fonts/Spectral-bold.fntdata"/><Relationship Id="rId31" Type="http://schemas.openxmlformats.org/officeDocument/2006/relationships/slide" Target="slides/slide26.xml"/><Relationship Id="rId52" Type="http://schemas.openxmlformats.org/officeDocument/2006/relationships/font" Target="fonts/Merriweather-boldItalic.fntdata"/><Relationship Id="rId10" Type="http://schemas.openxmlformats.org/officeDocument/2006/relationships/slide" Target="slides/slide5.xml"/><Relationship Id="rId19" Type="http://schemas.openxmlformats.org/officeDocument/2006/relationships/slide" Target="slides/slide14.xml"/><Relationship Id="rId43" Type="http://schemas.openxmlformats.org/officeDocument/2006/relationships/font" Target="fonts/Spectral-regular.fntdata"/><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swald-bold.fntdata"/><Relationship Id="rId30" Type="http://schemas.openxmlformats.org/officeDocument/2006/relationships/slide" Target="slides/slide25.xml"/><Relationship Id="rId35" Type="http://schemas.openxmlformats.org/officeDocument/2006/relationships/font" Target="fonts/Roboto-regular.fntdata"/><Relationship Id="rId22" Type="http://schemas.openxmlformats.org/officeDocument/2006/relationships/slide" Target="slides/slide17.xml"/><Relationship Id="rId27" Type="http://schemas.openxmlformats.org/officeDocument/2006/relationships/slide" Target="slides/slide22.xml"/><Relationship Id="rId14" Type="http://schemas.openxmlformats.org/officeDocument/2006/relationships/slide" Target="slides/slide9.xml"/><Relationship Id="rId8" Type="http://schemas.openxmlformats.org/officeDocument/2006/relationships/slide" Target="slides/slide3.xml"/><Relationship Id="rId51" Type="http://schemas.openxmlformats.org/officeDocument/2006/relationships/font" Target="fonts/Merriweather-italic.fntdata"/><Relationship Id="rId3" Type="http://schemas.openxmlformats.org/officeDocument/2006/relationships/presProps" Target="presProps.xml"/><Relationship Id="rId46" Type="http://schemas.openxmlformats.org/officeDocument/2006/relationships/font" Target="fonts/Spectral-boldItalic.fntdata"/><Relationship Id="rId33" Type="http://schemas.openxmlformats.org/officeDocument/2006/relationships/slide" Target="slides/slide28.xml"/><Relationship Id="rId38" Type="http://schemas.openxmlformats.org/officeDocument/2006/relationships/font" Target="fonts/Roboto-boldItalic.fntdata"/><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41" Type="http://schemas.openxmlformats.org/officeDocument/2006/relationships/font" Target="fonts/Lobster-regular.fntdata"/><Relationship Id="rId20" Type="http://schemas.openxmlformats.org/officeDocument/2006/relationships/slide" Target="slides/slide15.xml"/><Relationship Id="rId54" Type="http://schemas.openxmlformats.org/officeDocument/2006/relationships/customXml" Target="../customXml/item2.xml"/><Relationship Id="rId1" Type="http://schemas.openxmlformats.org/officeDocument/2006/relationships/theme" Target="theme/theme1.xml"/><Relationship Id="rId6" Type="http://schemas.openxmlformats.org/officeDocument/2006/relationships/slide" Target="slides/slide1.xml"/><Relationship Id="rId49" Type="http://schemas.openxmlformats.org/officeDocument/2006/relationships/font" Target="fonts/Merriweather-regular.fntdata"/><Relationship Id="rId36" Type="http://schemas.openxmlformats.org/officeDocument/2006/relationships/font" Target="fonts/Roboto-bold.fntdata"/><Relationship Id="rId23" Type="http://schemas.openxmlformats.org/officeDocument/2006/relationships/slide" Target="slides/slide18.xml"/><Relationship Id="rId28" Type="http://schemas.openxmlformats.org/officeDocument/2006/relationships/slide" Target="slides/slide23.xml"/><Relationship Id="rId15"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68e0e6460b3bf96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68e0e6460b3bf96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is about that </a:t>
            </a:r>
            <a:r>
              <a:rPr lang="en"/>
              <a:t>belief piece - we have to believe in all students and their potential.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68e0e6460b3bf96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68e0e6460b3bf96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68e0e6460b3bf96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68e0e6460b3bf96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468e0e6460b3bf96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68e0e6460b3bf96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 can remind participants of our stories again here. Now </a:t>
            </a:r>
            <a:r>
              <a:rPr lang="en"/>
              <a:t>participants are thinking about their stories.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3dd5ce072a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dd5ce072a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 can talk about growth mindset and John </a:t>
            </a:r>
            <a:r>
              <a:rPr lang="en"/>
              <a:t>Hattie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3e7219f1fe_1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e7219f1fe_1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3e01dc7b6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e01dc7b6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3dd5ce072a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dd5ce072a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 can build a list. - yes - most of what you wrote here also applies to secondary.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3dd5ce072a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dd5ce072a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Useless games vs making those one on one </a:t>
            </a:r>
            <a:r>
              <a:rPr lang="en"/>
              <a:t>conversation</a:t>
            </a:r>
            <a:r>
              <a:rPr lang="en"/>
              <a:t> happen. Maybe some writing: One thing I wish my teacher new</a:t>
            </a:r>
            <a:endParaRPr/>
          </a:p>
          <a:p>
            <a:pPr indent="0" lvl="0" marL="0" rtl="0">
              <a:spcBef>
                <a:spcPts val="0"/>
              </a:spcBef>
              <a:spcAft>
                <a:spcPts val="0"/>
              </a:spcAft>
              <a:buNone/>
            </a:pPr>
            <a:r>
              <a:t/>
            </a:r>
            <a:endParaRPr/>
          </a:p>
          <a:p>
            <a:pPr indent="0" lvl="0" marL="0">
              <a:spcBef>
                <a:spcPts val="0"/>
              </a:spcBef>
              <a:spcAft>
                <a:spcPts val="0"/>
              </a:spcAft>
              <a:buNone/>
            </a:pPr>
            <a:r>
              <a:rPr lang="en"/>
              <a:t>At the close of each strategy section, we should also ask participants </a:t>
            </a:r>
            <a:r>
              <a:rPr lang="en"/>
              <a:t>for ideas - we can create a list. Did we ask for flip chart paper and markers?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3e7219f1f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e7219f1f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3dd5ce072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dd5ce072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3e7219f1fe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e7219f1fe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Throughout these sections, we can each tell stories from our classrooms and how these work.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3e7219f1fe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e7219f1fe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3dd5ce072a_1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dd5ce072a_1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3e7219f1fe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e7219f1f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3e7219f1fe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e7219f1fe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3e01dc7b6b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e01dc7b6b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3e01dc7b6b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e01dc7b6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3e01dc7b6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e01dc7b6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Great summation To close us.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3e01dc7b6b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e01dc7b6b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3e01dc7b6b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e01dc7b6b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3dd5ce072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dd5ce072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3dd5ce072a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dd5ce072a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3dd5ce072a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dd5ce072a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 can lead this - we’ll look at a couple of stories from the instagram account and then have the participants follow the instructions on the slide - I’ll call time and tell them when to switch.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f034f85296f4e9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f034f85296f4e9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I’ll lead this as well. This should be short, maybe 5-6 minutes.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3dd5ce072a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dd5ce072a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a:t>
            </a:r>
            <a:r>
              <a:rPr lang="en"/>
              <a:t>ll lead this section, as well. Might take 10 minutes - this is where we synthesize the idea that we need to know our own social groups and understand that we will come from different places than our students and that we need to set aside preconceived ideas in order to build relationships.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3dd5ce072a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dd5ce072a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is when I thought we could each tell a story??? - Yes, great idea. What type of story? About a student with who </a:t>
            </a:r>
            <a:r>
              <a:rPr lang="en"/>
              <a:t>we successfully built a relationship and this led to student success?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68e0e6460b3bf9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68e0e6460b3bf9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These universal </a:t>
            </a:r>
            <a:r>
              <a:rPr lang="en"/>
              <a:t>truths are the foundation for the importance of a caring adult in students’ lives.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visible-learning.org/2012/11/visible-learning-meta-stud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evidencebasedteaching.org.au/hattie-effect-size-2016-updat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instagram.com/humansofn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204550" y="99250"/>
            <a:ext cx="7902000" cy="2136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5000">
                <a:latin typeface="Lobster"/>
                <a:ea typeface="Lobster"/>
                <a:cs typeface="Lobster"/>
                <a:sym typeface="Lobster"/>
              </a:rPr>
              <a:t>Equity in the Classroom:</a:t>
            </a:r>
            <a:r>
              <a:rPr b="1" lang="en" sz="4800">
                <a:latin typeface="Lobster"/>
                <a:ea typeface="Lobster"/>
                <a:cs typeface="Lobster"/>
                <a:sym typeface="Lobster"/>
              </a:rPr>
              <a:t> </a:t>
            </a:r>
            <a:endParaRPr b="1" sz="4800">
              <a:latin typeface="Lobster"/>
              <a:ea typeface="Lobster"/>
              <a:cs typeface="Lobster"/>
              <a:sym typeface="Lobster"/>
            </a:endParaRPr>
          </a:p>
          <a:p>
            <a:pPr indent="0" lvl="0" marL="0">
              <a:spcBef>
                <a:spcPts val="0"/>
              </a:spcBef>
              <a:spcAft>
                <a:spcPts val="0"/>
              </a:spcAft>
              <a:buClr>
                <a:schemeClr val="dk1"/>
              </a:buClr>
              <a:buSzPts val="1100"/>
              <a:buFont typeface="Arial"/>
              <a:buNone/>
            </a:pPr>
            <a:r>
              <a:rPr lang="en" sz="3600">
                <a:latin typeface="Lobster"/>
                <a:ea typeface="Lobster"/>
                <a:cs typeface="Lobster"/>
                <a:sym typeface="Lobster"/>
              </a:rPr>
              <a:t>Strategies that build relationships, promote student voice, and develop the whole-child.</a:t>
            </a:r>
            <a:endParaRPr sz="3600">
              <a:latin typeface="Lobster"/>
              <a:ea typeface="Lobster"/>
              <a:cs typeface="Lobster"/>
              <a:sym typeface="Lobster"/>
            </a:endParaRPr>
          </a:p>
        </p:txBody>
      </p:sp>
      <p:sp>
        <p:nvSpPr>
          <p:cNvPr id="65" name="Google Shape;65;p13"/>
          <p:cNvSpPr txBox="1"/>
          <p:nvPr/>
        </p:nvSpPr>
        <p:spPr>
          <a:xfrm>
            <a:off x="1422350" y="4045625"/>
            <a:ext cx="7585500" cy="850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200">
                <a:solidFill>
                  <a:schemeClr val="lt1"/>
                </a:solidFill>
                <a:latin typeface="Spectral"/>
                <a:ea typeface="Spectral"/>
                <a:cs typeface="Spectral"/>
                <a:sym typeface="Spectral"/>
              </a:rPr>
              <a:t>Denisha Saucedo 2018 PSESD Regional Teacher of the Year Mandy Manning 2018 National Teacher of the Year</a:t>
            </a:r>
            <a:endParaRPr sz="2200">
              <a:solidFill>
                <a:schemeClr val="lt1"/>
              </a:solidFill>
              <a:latin typeface="Spectral"/>
              <a:ea typeface="Spectral"/>
              <a:cs typeface="Spectral"/>
              <a:sym typeface="Spectr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2"/>
          <p:cNvSpPr txBox="1"/>
          <p:nvPr>
            <p:ph idx="1" type="body"/>
          </p:nvPr>
        </p:nvSpPr>
        <p:spPr>
          <a:xfrm>
            <a:off x="311700" y="1358452"/>
            <a:ext cx="8520600" cy="3597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5500">
                <a:solidFill>
                  <a:srgbClr val="FF0000"/>
                </a:solidFill>
                <a:latin typeface="Lobster"/>
                <a:ea typeface="Lobster"/>
                <a:cs typeface="Lobster"/>
                <a:sym typeface="Lobster"/>
              </a:rPr>
              <a:t>Children who succeed have meaningful relationships with caring adults.</a:t>
            </a:r>
            <a:r>
              <a:rPr b="1" lang="en" sz="5500">
                <a:solidFill>
                  <a:srgbClr val="FF0000"/>
                </a:solidFill>
                <a:latin typeface="Lobster"/>
                <a:ea typeface="Lobster"/>
                <a:cs typeface="Lobster"/>
                <a:sym typeface="Lobster"/>
              </a:rPr>
              <a:t>.</a:t>
            </a:r>
            <a:endParaRPr b="1" sz="5500">
              <a:solidFill>
                <a:srgbClr val="FF0000"/>
              </a:solidFill>
              <a:latin typeface="Lobster"/>
              <a:ea typeface="Lobster"/>
              <a:cs typeface="Lobster"/>
              <a:sym typeface="Lobster"/>
            </a:endParaRPr>
          </a:p>
        </p:txBody>
      </p:sp>
      <p:sp>
        <p:nvSpPr>
          <p:cNvPr id="119" name="Google Shape;119;p22"/>
          <p:cNvSpPr txBox="1"/>
          <p:nvPr>
            <p:ph idx="1" type="body"/>
          </p:nvPr>
        </p:nvSpPr>
        <p:spPr>
          <a:xfrm>
            <a:off x="311700" y="188181"/>
            <a:ext cx="8520600" cy="98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latin typeface="Lobster"/>
                <a:ea typeface="Lobster"/>
                <a:cs typeface="Lobster"/>
                <a:sym typeface="Lobster"/>
              </a:rPr>
              <a:t>Universal Truth #2:</a:t>
            </a:r>
            <a:endParaRPr sz="4800">
              <a:latin typeface="Lobster"/>
              <a:ea typeface="Lobster"/>
              <a:cs typeface="Lobster"/>
              <a:sym typeface="Lobster"/>
            </a:endParaRPr>
          </a:p>
          <a:p>
            <a:pPr indent="0" lvl="0" marL="0" rtl="0" algn="ctr">
              <a:spcBef>
                <a:spcPts val="1600"/>
              </a:spcBef>
              <a:spcAft>
                <a:spcPts val="1600"/>
              </a:spcAft>
              <a:buNone/>
            </a:pPr>
            <a:r>
              <a:t/>
            </a:r>
            <a:endParaRPr sz="4800">
              <a:latin typeface="Lobster"/>
              <a:ea typeface="Lobster"/>
              <a:cs typeface="Lobster"/>
              <a:sym typeface="Lobst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292325" y="1533048"/>
            <a:ext cx="3706500" cy="169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300">
                <a:solidFill>
                  <a:srgbClr val="FF0000"/>
                </a:solidFill>
                <a:latin typeface="Pacifico"/>
                <a:ea typeface="Pacifico"/>
                <a:cs typeface="Pacifico"/>
                <a:sym typeface="Pacifico"/>
              </a:rPr>
              <a:t>Focus on Relationships - Caring Adults</a:t>
            </a:r>
            <a:endParaRPr/>
          </a:p>
        </p:txBody>
      </p:sp>
      <p:sp>
        <p:nvSpPr>
          <p:cNvPr id="125" name="Google Shape;125;p23"/>
          <p:cNvSpPr txBox="1"/>
          <p:nvPr>
            <p:ph idx="1" type="body"/>
          </p:nvPr>
        </p:nvSpPr>
        <p:spPr>
          <a:xfrm>
            <a:off x="4656324" y="186750"/>
            <a:ext cx="4166400" cy="4770000"/>
          </a:xfrm>
          <a:prstGeom prst="rect">
            <a:avLst/>
          </a:prstGeom>
        </p:spPr>
        <p:txBody>
          <a:bodyPr anchorCtr="0" anchor="t" bIns="91425" lIns="91425" spcFirstLastPara="1" rIns="91425" wrap="square" tIns="91425">
            <a:noAutofit/>
          </a:bodyPr>
          <a:lstStyle/>
          <a:p>
            <a:pPr indent="-355600" lvl="0" marL="457200" rtl="0">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As educators we must work to be that caring adult, outside of a child’s family, who impacts a students’ success. </a:t>
            </a:r>
            <a:endParaRPr i="1" sz="2000">
              <a:solidFill>
                <a:srgbClr val="000000"/>
              </a:solidFill>
              <a:latin typeface="Cambria"/>
              <a:ea typeface="Cambria"/>
              <a:cs typeface="Cambria"/>
              <a:sym typeface="Cambria"/>
            </a:endParaRPr>
          </a:p>
          <a:p>
            <a:pPr indent="-355600" lvl="0" marL="457200" rtl="0">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Caring Adults:</a:t>
            </a:r>
            <a:endParaRPr i="1" sz="2000">
              <a:solidFill>
                <a:srgbClr val="000000"/>
              </a:solidFill>
              <a:latin typeface="Cambria"/>
              <a:ea typeface="Cambria"/>
              <a:cs typeface="Cambria"/>
              <a:sym typeface="Cambria"/>
            </a:endParaRPr>
          </a:p>
          <a:p>
            <a:pPr indent="-355600" lvl="1" marL="914400" rtl="0">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Know the child for an extended period of time (more than 8 weeks)</a:t>
            </a:r>
            <a:endParaRPr i="1" sz="2000">
              <a:solidFill>
                <a:srgbClr val="000000"/>
              </a:solidFill>
              <a:latin typeface="Cambria"/>
              <a:ea typeface="Cambria"/>
              <a:cs typeface="Cambria"/>
              <a:sym typeface="Cambria"/>
            </a:endParaRPr>
          </a:p>
          <a:p>
            <a:pPr indent="-355600" lvl="1" marL="914400" rtl="0">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Can describe at least three positive characteristics/skills/talents the child possesses</a:t>
            </a:r>
            <a:endParaRPr i="1" sz="2000">
              <a:solidFill>
                <a:srgbClr val="000000"/>
              </a:solidFill>
              <a:latin typeface="Cambria"/>
              <a:ea typeface="Cambria"/>
              <a:cs typeface="Cambria"/>
              <a:sym typeface="Cambria"/>
            </a:endParaRPr>
          </a:p>
          <a:p>
            <a:pPr indent="-355600" lvl="1" marL="914400" rtl="0">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The child is comfortable enough with this adult to ask for help</a:t>
            </a:r>
            <a:endParaRPr i="1" sz="200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276800" y="1870709"/>
            <a:ext cx="3706500" cy="169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300">
                <a:solidFill>
                  <a:srgbClr val="FF0000"/>
                </a:solidFill>
                <a:latin typeface="Pacifico"/>
                <a:ea typeface="Pacifico"/>
                <a:cs typeface="Pacifico"/>
                <a:sym typeface="Pacifico"/>
              </a:rPr>
              <a:t>Think-Pair-Share</a:t>
            </a:r>
            <a:endParaRPr/>
          </a:p>
        </p:txBody>
      </p:sp>
      <p:sp>
        <p:nvSpPr>
          <p:cNvPr id="131" name="Google Shape;131;p24"/>
          <p:cNvSpPr txBox="1"/>
          <p:nvPr>
            <p:ph idx="1" type="body"/>
          </p:nvPr>
        </p:nvSpPr>
        <p:spPr>
          <a:xfrm>
            <a:off x="4640794" y="522927"/>
            <a:ext cx="4166400" cy="42975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Think of a student for whom you feel you are the caring adult in their lives</a:t>
            </a:r>
            <a:endParaRPr i="1" sz="2000">
              <a:solidFill>
                <a:srgbClr val="000000"/>
              </a:solidFill>
              <a:latin typeface="Cambria"/>
              <a:ea typeface="Cambria"/>
              <a:cs typeface="Cambria"/>
              <a:sym typeface="Cambria"/>
            </a:endParaRPr>
          </a:p>
          <a:p>
            <a:pPr indent="-355600" lvl="0" marL="457200" marR="0" rtl="0" algn="l">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How long have you know her/him?</a:t>
            </a:r>
            <a:endParaRPr i="1" sz="2000">
              <a:solidFill>
                <a:srgbClr val="000000"/>
              </a:solidFill>
              <a:latin typeface="Cambria"/>
              <a:ea typeface="Cambria"/>
              <a:cs typeface="Cambria"/>
              <a:sym typeface="Cambria"/>
            </a:endParaRPr>
          </a:p>
          <a:p>
            <a:pPr indent="-355600" lvl="0" marL="457200" marR="0" rtl="0" algn="l">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What are the student’s three assets?</a:t>
            </a:r>
            <a:endParaRPr i="1" sz="2000">
              <a:solidFill>
                <a:srgbClr val="000000"/>
              </a:solidFill>
              <a:latin typeface="Cambria"/>
              <a:ea typeface="Cambria"/>
              <a:cs typeface="Cambria"/>
              <a:sym typeface="Cambria"/>
            </a:endParaRPr>
          </a:p>
          <a:p>
            <a:pPr indent="-355600" lvl="0" marL="457200" marR="0" rtl="0" algn="l">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How do you know the student is comfortable enough with you to ask for assistance?</a:t>
            </a:r>
            <a:endParaRPr i="1" sz="2000">
              <a:solidFill>
                <a:srgbClr val="000000"/>
              </a:solidFill>
              <a:latin typeface="Cambria"/>
              <a:ea typeface="Cambria"/>
              <a:cs typeface="Cambria"/>
              <a:sym typeface="Cambria"/>
            </a:endParaRPr>
          </a:p>
          <a:p>
            <a:pPr indent="-355600" lvl="0" marL="457200" marR="0" rtl="0" algn="l">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How did you build this relationship? Was it intentional or random? Why?</a:t>
            </a:r>
            <a:endParaRPr i="1" sz="200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5"/>
          <p:cNvSpPr txBox="1"/>
          <p:nvPr>
            <p:ph idx="1" type="body"/>
          </p:nvPr>
        </p:nvSpPr>
        <p:spPr>
          <a:xfrm>
            <a:off x="4572000" y="699800"/>
            <a:ext cx="4166400" cy="4035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Think of a student with whom you feel you do not have a positive relationship</a:t>
            </a:r>
            <a:endParaRPr i="1" sz="2000">
              <a:solidFill>
                <a:srgbClr val="000000"/>
              </a:solidFill>
              <a:latin typeface="Cambria"/>
              <a:ea typeface="Cambria"/>
              <a:cs typeface="Cambria"/>
              <a:sym typeface="Cambria"/>
            </a:endParaRPr>
          </a:p>
          <a:p>
            <a:pPr indent="-355600" lvl="0" marL="457200" marR="0" rtl="0" algn="l">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How long have you know her/him?</a:t>
            </a:r>
            <a:endParaRPr i="1" sz="2000">
              <a:solidFill>
                <a:srgbClr val="000000"/>
              </a:solidFill>
              <a:latin typeface="Cambria"/>
              <a:ea typeface="Cambria"/>
              <a:cs typeface="Cambria"/>
              <a:sym typeface="Cambria"/>
            </a:endParaRPr>
          </a:p>
          <a:p>
            <a:pPr indent="-355600" lvl="0" marL="457200" marR="0" rtl="0" algn="l">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What are this student’s social groups?</a:t>
            </a:r>
            <a:endParaRPr i="1" sz="2000">
              <a:solidFill>
                <a:srgbClr val="000000"/>
              </a:solidFill>
              <a:latin typeface="Cambria"/>
              <a:ea typeface="Cambria"/>
              <a:cs typeface="Cambria"/>
              <a:sym typeface="Cambria"/>
            </a:endParaRPr>
          </a:p>
          <a:p>
            <a:pPr indent="-355600" lvl="0" marL="457200" marR="0" rtl="0" algn="l">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What do you observe about this student?</a:t>
            </a:r>
            <a:endParaRPr i="1" sz="2000">
              <a:solidFill>
                <a:srgbClr val="000000"/>
              </a:solidFill>
              <a:latin typeface="Cambria"/>
              <a:ea typeface="Cambria"/>
              <a:cs typeface="Cambria"/>
              <a:sym typeface="Cambria"/>
            </a:endParaRPr>
          </a:p>
          <a:p>
            <a:pPr indent="-355600" lvl="0" marL="457200" marR="0" rtl="0" algn="l">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What in your background might impact your perception of this student?</a:t>
            </a:r>
            <a:endParaRPr i="1" sz="2000">
              <a:solidFill>
                <a:srgbClr val="000000"/>
              </a:solidFill>
              <a:latin typeface="Arial"/>
              <a:ea typeface="Arial"/>
              <a:cs typeface="Arial"/>
              <a:sym typeface="Arial"/>
            </a:endParaRPr>
          </a:p>
        </p:txBody>
      </p:sp>
      <p:sp>
        <p:nvSpPr>
          <p:cNvPr id="137" name="Google Shape;137;p25"/>
          <p:cNvSpPr txBox="1"/>
          <p:nvPr>
            <p:ph type="title"/>
          </p:nvPr>
        </p:nvSpPr>
        <p:spPr>
          <a:xfrm>
            <a:off x="276800" y="1870709"/>
            <a:ext cx="3706500" cy="169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300">
                <a:solidFill>
                  <a:srgbClr val="FF0000"/>
                </a:solidFill>
                <a:latin typeface="Pacifico"/>
                <a:ea typeface="Pacifico"/>
                <a:cs typeface="Pacifico"/>
                <a:sym typeface="Pacifico"/>
              </a:rPr>
              <a:t>Independent </a:t>
            </a:r>
            <a:endParaRPr sz="3300">
              <a:solidFill>
                <a:srgbClr val="FF0000"/>
              </a:solidFill>
              <a:latin typeface="Pacifico"/>
              <a:ea typeface="Pacifico"/>
              <a:cs typeface="Pacifico"/>
              <a:sym typeface="Pacifico"/>
            </a:endParaRPr>
          </a:p>
          <a:p>
            <a:pPr indent="0" lvl="0" marL="0" rtl="0" algn="ctr">
              <a:spcBef>
                <a:spcPts val="0"/>
              </a:spcBef>
              <a:spcAft>
                <a:spcPts val="0"/>
              </a:spcAft>
              <a:buNone/>
            </a:pPr>
            <a:r>
              <a:rPr lang="en" sz="3300">
                <a:solidFill>
                  <a:srgbClr val="FF0000"/>
                </a:solidFill>
                <a:latin typeface="Pacifico"/>
                <a:ea typeface="Pacifico"/>
                <a:cs typeface="Pacifico"/>
                <a:sym typeface="Pacifico"/>
              </a:rPr>
              <a:t>Reflection</a:t>
            </a:r>
            <a:endParaRPr sz="3300">
              <a:solidFill>
                <a:srgbClr val="FF0000"/>
              </a:solidFill>
              <a:latin typeface="Pacifico"/>
              <a:ea typeface="Pacifico"/>
              <a:cs typeface="Pacifico"/>
              <a:sym typeface="Pacific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493225" y="1587450"/>
            <a:ext cx="3706500" cy="948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5000">
                <a:solidFill>
                  <a:srgbClr val="FF0000"/>
                </a:solidFill>
                <a:latin typeface="Lobster"/>
                <a:ea typeface="Lobster"/>
                <a:cs typeface="Lobster"/>
                <a:sym typeface="Lobster"/>
              </a:rPr>
              <a:t>Efficacy</a:t>
            </a:r>
            <a:endParaRPr sz="5000">
              <a:solidFill>
                <a:srgbClr val="FF0000"/>
              </a:solidFill>
            </a:endParaRPr>
          </a:p>
        </p:txBody>
      </p:sp>
      <p:sp>
        <p:nvSpPr>
          <p:cNvPr id="143" name="Google Shape;143;p26"/>
          <p:cNvSpPr txBox="1"/>
          <p:nvPr>
            <p:ph idx="1" type="body"/>
          </p:nvPr>
        </p:nvSpPr>
        <p:spPr>
          <a:xfrm>
            <a:off x="4693100" y="798775"/>
            <a:ext cx="4166400" cy="312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latin typeface="Lobster"/>
                <a:ea typeface="Lobster"/>
                <a:cs typeface="Lobster"/>
                <a:sym typeface="Lobster"/>
              </a:rPr>
              <a:t>Self Efficacy</a:t>
            </a:r>
            <a:endParaRPr sz="4500">
              <a:latin typeface="Lobster"/>
              <a:ea typeface="Lobster"/>
              <a:cs typeface="Lobster"/>
              <a:sym typeface="Lobster"/>
            </a:endParaRPr>
          </a:p>
          <a:p>
            <a:pPr indent="0" lvl="0" marL="0" rtl="0" algn="ctr">
              <a:spcBef>
                <a:spcPts val="1600"/>
              </a:spcBef>
              <a:spcAft>
                <a:spcPts val="0"/>
              </a:spcAft>
              <a:buNone/>
            </a:pPr>
            <a:r>
              <a:rPr lang="en" sz="4500">
                <a:latin typeface="Lobster"/>
                <a:ea typeface="Lobster"/>
                <a:cs typeface="Lobster"/>
                <a:sym typeface="Lobster"/>
              </a:rPr>
              <a:t>Teacher Efficacy</a:t>
            </a:r>
            <a:endParaRPr sz="4500">
              <a:latin typeface="Lobster"/>
              <a:ea typeface="Lobster"/>
              <a:cs typeface="Lobster"/>
              <a:sym typeface="Lobster"/>
            </a:endParaRPr>
          </a:p>
          <a:p>
            <a:pPr indent="0" lvl="0" marL="0" rtl="0" algn="ctr">
              <a:spcBef>
                <a:spcPts val="1600"/>
              </a:spcBef>
              <a:spcAft>
                <a:spcPts val="1600"/>
              </a:spcAft>
              <a:buClr>
                <a:schemeClr val="dk1"/>
              </a:buClr>
              <a:buSzPts val="1100"/>
              <a:buFont typeface="Arial"/>
              <a:buNone/>
            </a:pPr>
            <a:r>
              <a:rPr lang="en" sz="4500">
                <a:latin typeface="Lobster"/>
                <a:ea typeface="Lobster"/>
                <a:cs typeface="Lobster"/>
                <a:sym typeface="Lobster"/>
              </a:rPr>
              <a:t>Collective Efficacy</a:t>
            </a:r>
            <a:endParaRPr sz="4500">
              <a:latin typeface="Lobster"/>
              <a:ea typeface="Lobster"/>
              <a:cs typeface="Lobster"/>
              <a:sym typeface="Lobster"/>
            </a:endParaRPr>
          </a:p>
        </p:txBody>
      </p:sp>
      <p:sp>
        <p:nvSpPr>
          <p:cNvPr id="144" name="Google Shape;144;p26"/>
          <p:cNvSpPr txBox="1"/>
          <p:nvPr/>
        </p:nvSpPr>
        <p:spPr>
          <a:xfrm>
            <a:off x="493225" y="2571750"/>
            <a:ext cx="3525000" cy="123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lt1"/>
                </a:solidFill>
                <a:latin typeface="Spectral"/>
                <a:ea typeface="Spectral"/>
                <a:cs typeface="Spectral"/>
                <a:sym typeface="Spectral"/>
              </a:rPr>
              <a:t>The ability to produce a desired or intended result.</a:t>
            </a:r>
            <a:endParaRPr sz="2000">
              <a:solidFill>
                <a:schemeClr val="lt1"/>
              </a:solidFill>
              <a:latin typeface="Spectral"/>
              <a:ea typeface="Spectral"/>
              <a:cs typeface="Spectral"/>
              <a:sym typeface="Spectral"/>
            </a:endParaRPr>
          </a:p>
          <a:p>
            <a:pPr indent="0" lvl="0" marL="0">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232950" y="1612825"/>
            <a:ext cx="3706500" cy="25089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3000"/>
              <a:t>John Hattie</a:t>
            </a:r>
            <a:endParaRPr b="1" sz="3000"/>
          </a:p>
          <a:p>
            <a:pPr indent="0" lvl="0" marL="0" rtl="0" algn="ctr">
              <a:lnSpc>
                <a:spcPct val="115000"/>
              </a:lnSpc>
              <a:spcBef>
                <a:spcPts val="0"/>
              </a:spcBef>
              <a:spcAft>
                <a:spcPts val="1600"/>
              </a:spcAft>
              <a:buNone/>
            </a:pPr>
            <a:r>
              <a:rPr b="1" lang="en" sz="1800">
                <a:solidFill>
                  <a:srgbClr val="FF0000"/>
                </a:solidFill>
                <a:latin typeface="Spectral"/>
                <a:ea typeface="Spectral"/>
                <a:cs typeface="Spectral"/>
                <a:sym typeface="Spectral"/>
              </a:rPr>
              <a:t>“What works best in education?”</a:t>
            </a:r>
            <a:endParaRPr b="1">
              <a:solidFill>
                <a:srgbClr val="FF0000"/>
              </a:solidFill>
            </a:endParaRPr>
          </a:p>
        </p:txBody>
      </p:sp>
      <p:sp>
        <p:nvSpPr>
          <p:cNvPr id="150" name="Google Shape;150;p27"/>
          <p:cNvSpPr txBox="1"/>
          <p:nvPr>
            <p:ph idx="1" type="body"/>
          </p:nvPr>
        </p:nvSpPr>
        <p:spPr>
          <a:xfrm>
            <a:off x="4289900" y="500925"/>
            <a:ext cx="4521300" cy="40986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b="1" lang="en" sz="2000">
                <a:solidFill>
                  <a:srgbClr val="000000"/>
                </a:solidFill>
                <a:latin typeface="Spectral"/>
                <a:ea typeface="Spectral"/>
                <a:cs typeface="Spectral"/>
                <a:sym typeface="Spectral"/>
              </a:rPr>
              <a:t>John Hattie developed a way of synthesizing various influences in different meta-analyses according to their effect size (Cohen’s d). In his study “</a:t>
            </a:r>
            <a:r>
              <a:rPr b="1" lang="en" sz="2000" u="sng">
                <a:solidFill>
                  <a:srgbClr val="000000"/>
                </a:solidFill>
                <a:latin typeface="Spectral"/>
                <a:ea typeface="Spectral"/>
                <a:cs typeface="Spectral"/>
                <a:sym typeface="Spectral"/>
                <a:hlinkClick r:id="rId3"/>
              </a:rPr>
              <a:t>Visible Learning</a:t>
            </a:r>
            <a:r>
              <a:rPr b="1" lang="en" sz="2000">
                <a:solidFill>
                  <a:srgbClr val="000000"/>
                </a:solidFill>
                <a:latin typeface="Spectral"/>
                <a:ea typeface="Spectral"/>
                <a:cs typeface="Spectral"/>
                <a:sym typeface="Spectral"/>
              </a:rPr>
              <a:t>” he ranked influences that are related to learning outcomes from very positive effects to very negative effects. </a:t>
            </a:r>
            <a:endParaRPr sz="2000">
              <a:latin typeface="Spectral"/>
              <a:ea typeface="Spectral"/>
              <a:cs typeface="Spectral"/>
              <a:sym typeface="Spectr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4995600" y="4534800"/>
            <a:ext cx="3706500" cy="608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100" u="sng">
                <a:solidFill>
                  <a:schemeClr val="hlink"/>
                </a:solidFill>
                <a:latin typeface="Arial"/>
                <a:ea typeface="Arial"/>
                <a:cs typeface="Arial"/>
                <a:sym typeface="Arial"/>
                <a:hlinkClick r:id="rId3"/>
              </a:rPr>
              <a:t>http://www.evidencebasedteaching.org.au/hattie-effect-size-2016-update/</a:t>
            </a:r>
            <a:endParaRPr/>
          </a:p>
        </p:txBody>
      </p:sp>
      <p:sp>
        <p:nvSpPr>
          <p:cNvPr id="156" name="Google Shape;156;p28"/>
          <p:cNvSpPr txBox="1"/>
          <p:nvPr>
            <p:ph idx="1" type="body"/>
          </p:nvPr>
        </p:nvSpPr>
        <p:spPr>
          <a:xfrm>
            <a:off x="4202450" y="218875"/>
            <a:ext cx="4774800" cy="40731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Font typeface="Arial"/>
              <a:buAutoNum type="arabicPeriod"/>
            </a:pPr>
            <a:r>
              <a:rPr b="1" lang="en" sz="1400">
                <a:solidFill>
                  <a:srgbClr val="000000"/>
                </a:solidFill>
                <a:latin typeface="Arial"/>
                <a:ea typeface="Arial"/>
                <a:cs typeface="Arial"/>
                <a:sym typeface="Arial"/>
              </a:rPr>
              <a:t>Teacher estimates of achievement</a:t>
            </a:r>
            <a:r>
              <a:rPr lang="en" sz="1400">
                <a:solidFill>
                  <a:srgbClr val="000000"/>
                </a:solidFill>
                <a:latin typeface="Arial"/>
                <a:ea typeface="Arial"/>
                <a:cs typeface="Arial"/>
                <a:sym typeface="Arial"/>
              </a:rPr>
              <a:t> (</a:t>
            </a:r>
            <a:r>
              <a:rPr i="1" lang="en" sz="1400">
                <a:solidFill>
                  <a:srgbClr val="000000"/>
                </a:solidFill>
                <a:latin typeface="Arial"/>
                <a:ea typeface="Arial"/>
                <a:cs typeface="Arial"/>
                <a:sym typeface="Arial"/>
              </a:rPr>
              <a:t>d</a:t>
            </a:r>
            <a:r>
              <a:rPr lang="en" sz="1400">
                <a:solidFill>
                  <a:srgbClr val="000000"/>
                </a:solidFill>
                <a:latin typeface="Arial"/>
                <a:ea typeface="Arial"/>
                <a:cs typeface="Arial"/>
                <a:sym typeface="Arial"/>
              </a:rPr>
              <a:t> = 1.62). Sadly, this reflects the accuracy of teachers’ knowledge of students in their classes, not “teacher expectations”, so this is not a factor teachers can use to boost student achievement.</a:t>
            </a:r>
            <a:endParaRPr sz="1400">
              <a:solidFill>
                <a:srgbClr val="000000"/>
              </a:solidFill>
              <a:latin typeface="Arial"/>
              <a:ea typeface="Arial"/>
              <a:cs typeface="Arial"/>
              <a:sym typeface="Arial"/>
            </a:endParaRPr>
          </a:p>
          <a:p>
            <a:pPr indent="-317500" lvl="0" marL="457200" rtl="0">
              <a:spcBef>
                <a:spcPts val="0"/>
              </a:spcBef>
              <a:spcAft>
                <a:spcPts val="0"/>
              </a:spcAft>
              <a:buClr>
                <a:srgbClr val="000000"/>
              </a:buClr>
              <a:buSzPts val="1400"/>
              <a:buFont typeface="Arial"/>
              <a:buAutoNum type="arabicPeriod"/>
            </a:pPr>
            <a:r>
              <a:rPr b="1" lang="en" sz="1400">
                <a:solidFill>
                  <a:srgbClr val="000000"/>
                </a:solidFill>
                <a:latin typeface="Arial"/>
                <a:ea typeface="Arial"/>
                <a:cs typeface="Arial"/>
                <a:sym typeface="Arial"/>
              </a:rPr>
              <a:t>Collective teacher efficacy </a:t>
            </a:r>
            <a:r>
              <a:rPr i="1" lang="en" sz="1400">
                <a:solidFill>
                  <a:srgbClr val="000000"/>
                </a:solidFill>
                <a:latin typeface="Arial"/>
                <a:ea typeface="Arial"/>
                <a:cs typeface="Arial"/>
                <a:sym typeface="Arial"/>
              </a:rPr>
              <a:t>(d</a:t>
            </a:r>
            <a:r>
              <a:rPr lang="en" sz="1400">
                <a:solidFill>
                  <a:srgbClr val="000000"/>
                </a:solidFill>
                <a:latin typeface="Arial"/>
                <a:ea typeface="Arial"/>
                <a:cs typeface="Arial"/>
                <a:sym typeface="Arial"/>
              </a:rPr>
              <a:t> = 1.57). This is a factor that can be manipulated at a whole school level. It involves helping all teachers on the staff to understand that the way they go about their work has a significant impact on student results – for better or worse. Simultaneously, it involves stopping them from using other factors (e.g. home life, socio-economic status, motivation) as an excuse for poor progress. Yes, these factors hinder learning, but a great teacher will always </a:t>
            </a:r>
            <a:r>
              <a:rPr i="1" lang="en" sz="1400">
                <a:solidFill>
                  <a:srgbClr val="000000"/>
                </a:solidFill>
                <a:latin typeface="Arial"/>
                <a:ea typeface="Arial"/>
                <a:cs typeface="Arial"/>
                <a:sym typeface="Arial"/>
              </a:rPr>
              <a:t>try</a:t>
            </a:r>
            <a:r>
              <a:rPr lang="en" sz="1400">
                <a:solidFill>
                  <a:srgbClr val="000000"/>
                </a:solidFill>
                <a:latin typeface="Arial"/>
                <a:ea typeface="Arial"/>
                <a:cs typeface="Arial"/>
                <a:sym typeface="Arial"/>
              </a:rPr>
              <a:t> to make a difference despite this, and they often succeed.</a:t>
            </a:r>
            <a:endParaRPr sz="1400">
              <a:solidFill>
                <a:srgbClr val="000000"/>
              </a:solidFill>
              <a:latin typeface="Arial"/>
              <a:ea typeface="Arial"/>
              <a:cs typeface="Arial"/>
              <a:sym typeface="Arial"/>
            </a:endParaRPr>
          </a:p>
          <a:p>
            <a:pPr indent="0" lvl="0" marL="0">
              <a:spcBef>
                <a:spcPts val="0"/>
              </a:spcBef>
              <a:spcAft>
                <a:spcPts val="1600"/>
              </a:spcAft>
              <a:buNone/>
            </a:pPr>
            <a:r>
              <a:t/>
            </a:r>
            <a:endParaRPr/>
          </a:p>
        </p:txBody>
      </p:sp>
      <p:sp>
        <p:nvSpPr>
          <p:cNvPr id="157" name="Google Shape;157;p28"/>
          <p:cNvSpPr txBox="1"/>
          <p:nvPr/>
        </p:nvSpPr>
        <p:spPr>
          <a:xfrm>
            <a:off x="1050575" y="1367950"/>
            <a:ext cx="2381400" cy="10680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3600">
                <a:solidFill>
                  <a:schemeClr val="accent2"/>
                </a:solidFill>
                <a:latin typeface="Oswald"/>
                <a:ea typeface="Oswald"/>
                <a:cs typeface="Oswald"/>
                <a:sym typeface="Oswald"/>
              </a:rPr>
              <a:t>On Top of the List</a:t>
            </a:r>
            <a:endParaRPr sz="3600">
              <a:solidFill>
                <a:schemeClr val="accent2"/>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1820925" y="1810200"/>
            <a:ext cx="5121000" cy="9837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Clr>
                <a:schemeClr val="dk1"/>
              </a:buClr>
              <a:buSzPts val="1100"/>
              <a:buFont typeface="Arial"/>
              <a:buNone/>
            </a:pPr>
            <a:r>
              <a:rPr lang="en" sz="5000">
                <a:solidFill>
                  <a:srgbClr val="FF0000"/>
                </a:solidFill>
                <a:latin typeface="Oswald"/>
                <a:ea typeface="Oswald"/>
                <a:cs typeface="Oswald"/>
                <a:sym typeface="Oswald"/>
              </a:rPr>
              <a:t>Strategies That Work</a:t>
            </a:r>
            <a:endParaRPr sz="5000">
              <a:solidFill>
                <a:srgbClr val="FF0000"/>
              </a:solidFill>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0"/>
          <p:cNvSpPr txBox="1"/>
          <p:nvPr>
            <p:ph idx="1" type="body"/>
          </p:nvPr>
        </p:nvSpPr>
        <p:spPr>
          <a:xfrm>
            <a:off x="1904650" y="1187625"/>
            <a:ext cx="54933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lang="en" sz="5000">
                <a:solidFill>
                  <a:schemeClr val="accent2"/>
                </a:solidFill>
                <a:latin typeface="Lobster"/>
                <a:ea typeface="Lobster"/>
                <a:cs typeface="Lobster"/>
                <a:sym typeface="Lobster"/>
              </a:rPr>
              <a:t>The Importance of September</a:t>
            </a:r>
            <a:endParaRPr sz="5000">
              <a:solidFill>
                <a:schemeClr val="accen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1933350" y="1341700"/>
            <a:ext cx="5277300" cy="22386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sz="5500">
                <a:solidFill>
                  <a:srgbClr val="FF0000"/>
                </a:solidFill>
                <a:latin typeface="Caveat"/>
                <a:ea typeface="Caveat"/>
                <a:cs typeface="Caveat"/>
                <a:sym typeface="Caveat"/>
              </a:rPr>
              <a:t>Greet</a:t>
            </a:r>
            <a:r>
              <a:rPr b="1" lang="en" sz="5500">
                <a:solidFill>
                  <a:srgbClr val="FF0000"/>
                </a:solidFill>
                <a:latin typeface="Caveat"/>
                <a:ea typeface="Caveat"/>
                <a:cs typeface="Caveat"/>
                <a:sym typeface="Caveat"/>
              </a:rPr>
              <a:t> every student at the door!</a:t>
            </a:r>
            <a:endParaRPr b="1" sz="5500">
              <a:solidFill>
                <a:srgbClr val="FF0000"/>
              </a:solidFill>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883050" y="1933650"/>
            <a:ext cx="2967300" cy="638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solidFill>
                  <a:schemeClr val="accent2"/>
                </a:solidFill>
                <a:latin typeface="Oswald"/>
                <a:ea typeface="Oswald"/>
                <a:cs typeface="Oswald"/>
                <a:sym typeface="Oswald"/>
              </a:rPr>
              <a:t>Session Overview</a:t>
            </a:r>
            <a:endParaRPr sz="3000">
              <a:solidFill>
                <a:schemeClr val="accent2"/>
              </a:solidFill>
              <a:latin typeface="Oswald"/>
              <a:ea typeface="Oswald"/>
              <a:cs typeface="Oswald"/>
              <a:sym typeface="Oswald"/>
            </a:endParaRPr>
          </a:p>
        </p:txBody>
      </p:sp>
      <p:sp>
        <p:nvSpPr>
          <p:cNvPr id="71" name="Google Shape;71;p14"/>
          <p:cNvSpPr txBox="1"/>
          <p:nvPr>
            <p:ph idx="1" type="body"/>
          </p:nvPr>
        </p:nvSpPr>
        <p:spPr>
          <a:xfrm>
            <a:off x="4460100" y="500925"/>
            <a:ext cx="4683900" cy="45465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sz="2200">
                <a:solidFill>
                  <a:schemeClr val="dk1"/>
                </a:solidFill>
                <a:latin typeface="Oswald"/>
                <a:ea typeface="Oswald"/>
                <a:cs typeface="Oswald"/>
                <a:sym typeface="Oswald"/>
              </a:rPr>
              <a:t>In this session, our plan is to explore strategies for building student-teacher relationships. This will be a chance to explore why student voice, and both teacher and student self-efficacy have a high effect on student achievement.</a:t>
            </a:r>
            <a:endParaRPr sz="2200">
              <a:solidFill>
                <a:schemeClr val="dk1"/>
              </a:solidFill>
              <a:latin typeface="Oswald"/>
              <a:ea typeface="Oswald"/>
              <a:cs typeface="Oswald"/>
              <a:sym typeface="Oswald"/>
            </a:endParaRPr>
          </a:p>
          <a:p>
            <a:pPr indent="0" lvl="0" marL="0" rtl="0">
              <a:lnSpc>
                <a:spcPct val="100000"/>
              </a:lnSpc>
              <a:spcBef>
                <a:spcPts val="0"/>
              </a:spcBef>
              <a:spcAft>
                <a:spcPts val="0"/>
              </a:spcAft>
              <a:buNone/>
            </a:pPr>
            <a:r>
              <a:t/>
            </a:r>
            <a:endParaRPr sz="1800">
              <a:solidFill>
                <a:schemeClr val="dk1"/>
              </a:solidFill>
              <a:latin typeface="Oswald"/>
              <a:ea typeface="Oswald"/>
              <a:cs typeface="Oswald"/>
              <a:sym typeface="Oswald"/>
            </a:endParaRPr>
          </a:p>
          <a:p>
            <a:pPr indent="0" lvl="0" marL="0" rtl="0">
              <a:lnSpc>
                <a:spcPct val="100000"/>
              </a:lnSpc>
              <a:spcBef>
                <a:spcPts val="0"/>
              </a:spcBef>
              <a:spcAft>
                <a:spcPts val="0"/>
              </a:spcAft>
              <a:buClr>
                <a:schemeClr val="dk1"/>
              </a:buClr>
              <a:buSzPts val="1100"/>
              <a:buFont typeface="Arial"/>
              <a:buNone/>
            </a:pPr>
            <a:r>
              <a:rPr lang="en" sz="2200">
                <a:solidFill>
                  <a:schemeClr val="dk1"/>
                </a:solidFill>
                <a:latin typeface="Oswald"/>
                <a:ea typeface="Oswald"/>
                <a:cs typeface="Oswald"/>
                <a:sym typeface="Oswald"/>
              </a:rPr>
              <a:t>In a nutshell: We hope this session will prepare teachers and administrators to head back to their building and look at class policies and make systemic changes that emphasize SEL for both teachers and students.</a:t>
            </a:r>
            <a:endParaRPr sz="2200">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1553100" y="1626725"/>
            <a:ext cx="6037800" cy="132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4000">
                <a:solidFill>
                  <a:schemeClr val="accent2"/>
                </a:solidFill>
                <a:latin typeface="Pacifico"/>
                <a:ea typeface="Pacifico"/>
                <a:cs typeface="Pacifico"/>
                <a:sym typeface="Pacifico"/>
              </a:rPr>
              <a:t>Weekly </a:t>
            </a:r>
            <a:r>
              <a:rPr lang="en" sz="4000">
                <a:solidFill>
                  <a:schemeClr val="accent2"/>
                </a:solidFill>
                <a:latin typeface="Pacifico"/>
                <a:ea typeface="Pacifico"/>
                <a:cs typeface="Pacifico"/>
                <a:sym typeface="Pacifico"/>
              </a:rPr>
              <a:t>Classroom Meetings</a:t>
            </a:r>
            <a:endParaRPr sz="4000">
              <a:solidFill>
                <a:schemeClr val="accent2"/>
              </a:solidFill>
              <a:latin typeface="Pacifico"/>
              <a:ea typeface="Pacifico"/>
              <a:cs typeface="Pacifico"/>
              <a:sym typeface="Pacific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3"/>
          <p:cNvSpPr txBox="1"/>
          <p:nvPr>
            <p:ph type="title"/>
          </p:nvPr>
        </p:nvSpPr>
        <p:spPr>
          <a:xfrm>
            <a:off x="2077075" y="1752750"/>
            <a:ext cx="6623700" cy="819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4500">
                <a:solidFill>
                  <a:srgbClr val="FF0000"/>
                </a:solidFill>
                <a:latin typeface="Caveat"/>
                <a:ea typeface="Caveat"/>
                <a:cs typeface="Caveat"/>
                <a:sym typeface="Caveat"/>
              </a:rPr>
              <a:t>Bi-weekly Writing Journals</a:t>
            </a:r>
            <a:endParaRPr b="1" sz="4500">
              <a:solidFill>
                <a:srgbClr val="FF0000"/>
              </a:solidFill>
              <a:latin typeface="Caveat"/>
              <a:ea typeface="Caveat"/>
              <a:cs typeface="Caveat"/>
              <a:sym typeface="Cave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Oswald"/>
                <a:ea typeface="Oswald"/>
                <a:cs typeface="Oswald"/>
                <a:sym typeface="Oswald"/>
              </a:rPr>
              <a:t>Poetry Assignment</a:t>
            </a:r>
            <a:endParaRPr>
              <a:latin typeface="Oswald"/>
              <a:ea typeface="Oswald"/>
              <a:cs typeface="Oswald"/>
              <a:sym typeface="Oswald"/>
            </a:endParaRPr>
          </a:p>
        </p:txBody>
      </p:sp>
      <p:sp>
        <p:nvSpPr>
          <p:cNvPr id="188" name="Google Shape;188;p3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89" name="Google Shape;189;p34"/>
          <p:cNvPicPr preferRelativeResize="0"/>
          <p:nvPr/>
        </p:nvPicPr>
        <p:blipFill rotWithShape="1">
          <a:blip r:embed="rId3">
            <a:alphaModFix/>
          </a:blip>
          <a:srcRect b="15861" l="0" r="0" t="9673"/>
          <a:stretch/>
        </p:blipFill>
        <p:spPr>
          <a:xfrm rot="5400000">
            <a:off x="3517537" y="419624"/>
            <a:ext cx="3464724" cy="3206252"/>
          </a:xfrm>
          <a:prstGeom prst="rect">
            <a:avLst/>
          </a:prstGeom>
          <a:noFill/>
          <a:ln>
            <a:noFill/>
          </a:ln>
        </p:spPr>
      </p:pic>
      <p:pic>
        <p:nvPicPr>
          <p:cNvPr id="190" name="Google Shape;190;p34"/>
          <p:cNvPicPr preferRelativeResize="0"/>
          <p:nvPr/>
        </p:nvPicPr>
        <p:blipFill rotWithShape="1">
          <a:blip r:embed="rId4">
            <a:alphaModFix/>
          </a:blip>
          <a:srcRect b="0" l="27197" r="14787" t="0"/>
          <a:stretch/>
        </p:blipFill>
        <p:spPr>
          <a:xfrm rot="5400000">
            <a:off x="458437" y="1023564"/>
            <a:ext cx="3012552" cy="3674223"/>
          </a:xfrm>
          <a:prstGeom prst="rect">
            <a:avLst/>
          </a:prstGeom>
          <a:noFill/>
          <a:ln>
            <a:noFill/>
          </a:ln>
        </p:spPr>
      </p:pic>
      <p:pic>
        <p:nvPicPr>
          <p:cNvPr id="191" name="Google Shape;191;p34"/>
          <p:cNvPicPr preferRelativeResize="0"/>
          <p:nvPr/>
        </p:nvPicPr>
        <p:blipFill>
          <a:blip r:embed="rId5">
            <a:alphaModFix/>
          </a:blip>
          <a:stretch>
            <a:fillRect/>
          </a:stretch>
        </p:blipFill>
        <p:spPr>
          <a:xfrm>
            <a:off x="6515821" y="1842475"/>
            <a:ext cx="2436376" cy="32485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5"/>
          <p:cNvSpPr txBox="1"/>
          <p:nvPr>
            <p:ph type="title"/>
          </p:nvPr>
        </p:nvSpPr>
        <p:spPr>
          <a:xfrm>
            <a:off x="1333200" y="1555225"/>
            <a:ext cx="6730200" cy="15831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4800">
                <a:solidFill>
                  <a:srgbClr val="FF0000"/>
                </a:solidFill>
                <a:latin typeface="Lobster"/>
                <a:ea typeface="Lobster"/>
                <a:cs typeface="Lobster"/>
                <a:sym typeface="Lobster"/>
              </a:rPr>
              <a:t>Show them your </a:t>
            </a:r>
            <a:r>
              <a:rPr lang="en" sz="4800">
                <a:solidFill>
                  <a:srgbClr val="FF0000"/>
                </a:solidFill>
                <a:latin typeface="Lobster"/>
                <a:ea typeface="Lobster"/>
                <a:cs typeface="Lobster"/>
                <a:sym typeface="Lobster"/>
              </a:rPr>
              <a:t>imperfections</a:t>
            </a:r>
            <a:endParaRPr sz="4800">
              <a:solidFill>
                <a:srgbClr val="FF0000"/>
              </a:solidFill>
              <a:latin typeface="Lobster"/>
              <a:ea typeface="Lobster"/>
              <a:cs typeface="Lobster"/>
              <a:sym typeface="Lobste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6"/>
          <p:cNvSpPr txBox="1"/>
          <p:nvPr>
            <p:ph type="title"/>
          </p:nvPr>
        </p:nvSpPr>
        <p:spPr>
          <a:xfrm>
            <a:off x="2100450" y="1621850"/>
            <a:ext cx="5516400" cy="1492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4500">
                <a:solidFill>
                  <a:schemeClr val="accent2"/>
                </a:solidFill>
                <a:latin typeface="Caveat"/>
                <a:ea typeface="Caveat"/>
                <a:cs typeface="Caveat"/>
                <a:sym typeface="Caveat"/>
              </a:rPr>
              <a:t>Sharing Wrong Answers</a:t>
            </a:r>
            <a:endParaRPr b="1" sz="4500">
              <a:solidFill>
                <a:schemeClr val="accent2"/>
              </a:solidFill>
              <a:latin typeface="Caveat"/>
              <a:ea typeface="Caveat"/>
              <a:cs typeface="Caveat"/>
              <a:sym typeface="Cave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7"/>
          <p:cNvSpPr txBox="1"/>
          <p:nvPr>
            <p:ph type="title"/>
          </p:nvPr>
        </p:nvSpPr>
        <p:spPr>
          <a:xfrm>
            <a:off x="2763100" y="1166300"/>
            <a:ext cx="3706500" cy="25089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4800">
                <a:solidFill>
                  <a:srgbClr val="FF0000"/>
                </a:solidFill>
                <a:latin typeface="Lobster"/>
                <a:ea typeface="Lobster"/>
                <a:cs typeface="Lobster"/>
                <a:sym typeface="Lobster"/>
              </a:rPr>
              <a:t>Share Your Strategies</a:t>
            </a:r>
            <a:endParaRPr sz="4800">
              <a:solidFill>
                <a:srgbClr val="FF0000"/>
              </a:solidFill>
              <a:latin typeface="Lobster"/>
              <a:ea typeface="Lobster"/>
              <a:cs typeface="Lobster"/>
              <a:sym typeface="Lobste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8"/>
          <p:cNvSpPr txBox="1"/>
          <p:nvPr>
            <p:ph type="title"/>
          </p:nvPr>
        </p:nvSpPr>
        <p:spPr>
          <a:xfrm>
            <a:off x="880800" y="1481475"/>
            <a:ext cx="2498700" cy="762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00"/>
                </a:solidFill>
              </a:rPr>
              <a:t>In a Nutshell</a:t>
            </a:r>
            <a:endParaRPr>
              <a:solidFill>
                <a:srgbClr val="FF0000"/>
              </a:solidFill>
            </a:endParaRPr>
          </a:p>
        </p:txBody>
      </p:sp>
      <p:sp>
        <p:nvSpPr>
          <p:cNvPr id="212" name="Google Shape;212;p38"/>
          <p:cNvSpPr txBox="1"/>
          <p:nvPr>
            <p:ph idx="1" type="body"/>
          </p:nvPr>
        </p:nvSpPr>
        <p:spPr>
          <a:xfrm>
            <a:off x="4429975" y="500925"/>
            <a:ext cx="4596600" cy="4098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000"/>
              <a:t>Research shows that SEL not only improves achievement by an average of 11 percentile points, but it also increases prosocial behaviors (kindness, sharing, and empathy, </a:t>
            </a:r>
            <a:r>
              <a:rPr lang="en" sz="2000"/>
              <a:t>etc</a:t>
            </a:r>
            <a:r>
              <a:rPr lang="en" sz="2000"/>
              <a:t>.), improves student attitudes toward school, and reduces depression and stress among students (Durlak et al., 2011).</a:t>
            </a:r>
            <a:endParaRPr sz="2000"/>
          </a:p>
          <a:p>
            <a:pPr indent="0" lvl="0" marL="0">
              <a:spcBef>
                <a:spcPts val="160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9"/>
          <p:cNvSpPr txBox="1"/>
          <p:nvPr>
            <p:ph type="title"/>
          </p:nvPr>
        </p:nvSpPr>
        <p:spPr>
          <a:xfrm>
            <a:off x="390500" y="1551525"/>
            <a:ext cx="3636900" cy="25089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3600">
                <a:solidFill>
                  <a:schemeClr val="accent2"/>
                </a:solidFill>
              </a:rPr>
              <a:t>SEL For Teachers</a:t>
            </a:r>
            <a:endParaRPr sz="3600">
              <a:solidFill>
                <a:schemeClr val="accent2"/>
              </a:solidFill>
            </a:endParaRPr>
          </a:p>
        </p:txBody>
      </p:sp>
      <p:sp>
        <p:nvSpPr>
          <p:cNvPr id="218" name="Google Shape;218;p3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2000">
                <a:solidFill>
                  <a:srgbClr val="000000"/>
                </a:solidFill>
                <a:latin typeface="Arial"/>
                <a:ea typeface="Arial"/>
                <a:cs typeface="Arial"/>
                <a:sym typeface="Arial"/>
              </a:rPr>
              <a:t>To facilitate students’ social and emotional learning, a teacher must know the student as a person. This means that the teacher must strive to know her or him self. In order to help students achieve a degree of well-being, teachers need to be aware of their own well-being.</a:t>
            </a: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40"/>
          <p:cNvSpPr txBox="1"/>
          <p:nvPr>
            <p:ph type="title"/>
          </p:nvPr>
        </p:nvSpPr>
        <p:spPr>
          <a:xfrm>
            <a:off x="883050" y="1933650"/>
            <a:ext cx="2967300" cy="638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3000">
                <a:solidFill>
                  <a:schemeClr val="accent2"/>
                </a:solidFill>
                <a:latin typeface="Oswald"/>
                <a:ea typeface="Oswald"/>
                <a:cs typeface="Oswald"/>
                <a:sym typeface="Oswald"/>
              </a:rPr>
              <a:t>Session Review</a:t>
            </a:r>
            <a:endParaRPr sz="3000">
              <a:solidFill>
                <a:schemeClr val="accent2"/>
              </a:solidFill>
              <a:latin typeface="Oswald"/>
              <a:ea typeface="Oswald"/>
              <a:cs typeface="Oswald"/>
              <a:sym typeface="Oswald"/>
            </a:endParaRPr>
          </a:p>
        </p:txBody>
      </p:sp>
      <p:sp>
        <p:nvSpPr>
          <p:cNvPr id="224" name="Google Shape;224;p40"/>
          <p:cNvSpPr txBox="1"/>
          <p:nvPr>
            <p:ph idx="1" type="body"/>
          </p:nvPr>
        </p:nvSpPr>
        <p:spPr>
          <a:xfrm>
            <a:off x="4460100" y="500925"/>
            <a:ext cx="4683900" cy="45465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sz="2200">
                <a:solidFill>
                  <a:schemeClr val="dk1"/>
                </a:solidFill>
                <a:latin typeface="Oswald"/>
                <a:ea typeface="Oswald"/>
                <a:cs typeface="Oswald"/>
                <a:sym typeface="Oswald"/>
              </a:rPr>
              <a:t>In this session, our plan was to explore strategies for building student-teacher relationships. It was an opportunity to explore why student voice, and both teacher and student self-efficacy have a high effect on student achievement.</a:t>
            </a:r>
            <a:endParaRPr sz="2200">
              <a:solidFill>
                <a:schemeClr val="dk1"/>
              </a:solidFill>
              <a:latin typeface="Oswald"/>
              <a:ea typeface="Oswald"/>
              <a:cs typeface="Oswald"/>
              <a:sym typeface="Oswald"/>
            </a:endParaRPr>
          </a:p>
          <a:p>
            <a:pPr indent="0" lvl="0" marL="0" rtl="0">
              <a:lnSpc>
                <a:spcPct val="100000"/>
              </a:lnSpc>
              <a:spcBef>
                <a:spcPts val="0"/>
              </a:spcBef>
              <a:spcAft>
                <a:spcPts val="0"/>
              </a:spcAft>
              <a:buNone/>
            </a:pPr>
            <a:r>
              <a:t/>
            </a:r>
            <a:endParaRPr sz="1800">
              <a:solidFill>
                <a:schemeClr val="dk1"/>
              </a:solidFill>
              <a:latin typeface="Oswald"/>
              <a:ea typeface="Oswald"/>
              <a:cs typeface="Oswald"/>
              <a:sym typeface="Oswald"/>
            </a:endParaRPr>
          </a:p>
          <a:p>
            <a:pPr indent="0" lvl="0" marL="0" rtl="0">
              <a:lnSpc>
                <a:spcPct val="100000"/>
              </a:lnSpc>
              <a:spcBef>
                <a:spcPts val="0"/>
              </a:spcBef>
              <a:spcAft>
                <a:spcPts val="0"/>
              </a:spcAft>
              <a:buClr>
                <a:schemeClr val="dk1"/>
              </a:buClr>
              <a:buSzPts val="1100"/>
              <a:buFont typeface="Arial"/>
              <a:buNone/>
            </a:pPr>
            <a:r>
              <a:rPr lang="en" sz="2200">
                <a:solidFill>
                  <a:schemeClr val="dk1"/>
                </a:solidFill>
                <a:latin typeface="Oswald"/>
                <a:ea typeface="Oswald"/>
                <a:cs typeface="Oswald"/>
                <a:sym typeface="Oswald"/>
              </a:rPr>
              <a:t>In a nutshell: We hoped this session would prepare teachers and administrators to head back to their building and look at class policies and make systemic changes that emphasize SEL for both teachers and students.</a:t>
            </a:r>
            <a:endParaRPr sz="2200">
              <a:latin typeface="Oswald"/>
              <a:ea typeface="Oswald"/>
              <a:cs typeface="Oswald"/>
              <a:sym typeface="Oswa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41"/>
          <p:cNvSpPr txBox="1"/>
          <p:nvPr>
            <p:ph type="title"/>
          </p:nvPr>
        </p:nvSpPr>
        <p:spPr>
          <a:xfrm>
            <a:off x="311725" y="6533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600"/>
              <a:t>Thoughts?</a:t>
            </a:r>
            <a:endParaRPr sz="3600"/>
          </a:p>
        </p:txBody>
      </p:sp>
      <p:sp>
        <p:nvSpPr>
          <p:cNvPr id="230" name="Google Shape;230;p41"/>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sz="3600">
                <a:solidFill>
                  <a:srgbClr val="FF0000"/>
                </a:solidFill>
              </a:rPr>
              <a:t>Questions?</a:t>
            </a:r>
            <a:endParaRPr b="1" sz="360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955500" y="1999050"/>
            <a:ext cx="25167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300">
                <a:solidFill>
                  <a:srgbClr val="FF0000"/>
                </a:solidFill>
                <a:latin typeface="Pacifico"/>
                <a:ea typeface="Pacifico"/>
                <a:cs typeface="Pacifico"/>
                <a:sym typeface="Pacifico"/>
              </a:rPr>
              <a:t>Objectives</a:t>
            </a:r>
            <a:endParaRPr sz="3300">
              <a:solidFill>
                <a:srgbClr val="FF0000"/>
              </a:solidFill>
              <a:latin typeface="Pacifico"/>
              <a:ea typeface="Pacifico"/>
              <a:cs typeface="Pacifico"/>
              <a:sym typeface="Pacifico"/>
            </a:endParaRPr>
          </a:p>
        </p:txBody>
      </p:sp>
      <p:sp>
        <p:nvSpPr>
          <p:cNvPr id="77" name="Google Shape;77;p15"/>
          <p:cNvSpPr txBox="1"/>
          <p:nvPr>
            <p:ph idx="1" type="body"/>
          </p:nvPr>
        </p:nvSpPr>
        <p:spPr>
          <a:xfrm>
            <a:off x="4341300" y="423300"/>
            <a:ext cx="4802700" cy="4296900"/>
          </a:xfrm>
          <a:prstGeom prst="rect">
            <a:avLst/>
          </a:prstGeom>
        </p:spPr>
        <p:txBody>
          <a:bodyPr anchorCtr="0" anchor="t" bIns="91425" lIns="91425" spcFirstLastPara="1" rIns="91425" wrap="square" tIns="91425">
            <a:noAutofit/>
          </a:bodyPr>
          <a:lstStyle/>
          <a:p>
            <a:pPr indent="-368300" lvl="0" marL="457200" rtl="0">
              <a:lnSpc>
                <a:spcPct val="100000"/>
              </a:lnSpc>
              <a:spcBef>
                <a:spcPts val="0"/>
              </a:spcBef>
              <a:spcAft>
                <a:spcPts val="0"/>
              </a:spcAft>
              <a:buClr>
                <a:schemeClr val="dk1"/>
              </a:buClr>
              <a:buSzPts val="2200"/>
              <a:buFont typeface="Noto Sans Symbols"/>
              <a:buChar char="●"/>
            </a:pPr>
            <a:r>
              <a:rPr i="1" lang="en" sz="2200">
                <a:solidFill>
                  <a:srgbClr val="1F1F1F"/>
                </a:solidFill>
                <a:latin typeface="Cambria"/>
                <a:ea typeface="Cambria"/>
                <a:cs typeface="Cambria"/>
                <a:sym typeface="Cambria"/>
              </a:rPr>
              <a:t>E</a:t>
            </a:r>
            <a:r>
              <a:rPr i="1" lang="en" sz="2000">
                <a:solidFill>
                  <a:srgbClr val="1F1F1F"/>
                </a:solidFill>
                <a:latin typeface="Cambria"/>
                <a:ea typeface="Cambria"/>
                <a:cs typeface="Cambria"/>
                <a:sym typeface="Cambria"/>
              </a:rPr>
              <a:t>ducators will have strategies that </a:t>
            </a:r>
            <a:r>
              <a:rPr i="1" lang="en" sz="2000">
                <a:solidFill>
                  <a:schemeClr val="dk1"/>
                </a:solidFill>
                <a:latin typeface="Cambria"/>
                <a:ea typeface="Cambria"/>
                <a:cs typeface="Cambria"/>
                <a:sym typeface="Cambria"/>
              </a:rPr>
              <a:t>strengthen teacher-student relationships</a:t>
            </a:r>
            <a:r>
              <a:rPr i="1" lang="en" sz="2000">
                <a:solidFill>
                  <a:srgbClr val="1F1F1F"/>
                </a:solidFill>
                <a:latin typeface="Cambria"/>
                <a:ea typeface="Cambria"/>
                <a:cs typeface="Cambria"/>
                <a:sym typeface="Cambria"/>
              </a:rPr>
              <a:t>,</a:t>
            </a:r>
            <a:r>
              <a:rPr i="1" lang="en" sz="2000">
                <a:solidFill>
                  <a:schemeClr val="dk1"/>
                </a:solidFill>
                <a:latin typeface="Cambria"/>
                <a:ea typeface="Cambria"/>
                <a:cs typeface="Cambria"/>
                <a:sym typeface="Cambria"/>
              </a:rPr>
              <a:t> elevate student voice and self-efficacy.</a:t>
            </a:r>
            <a:endParaRPr i="1" sz="2000">
              <a:solidFill>
                <a:schemeClr val="dk1"/>
              </a:solidFill>
              <a:latin typeface="Cambria"/>
              <a:ea typeface="Cambria"/>
              <a:cs typeface="Cambria"/>
              <a:sym typeface="Cambria"/>
            </a:endParaRPr>
          </a:p>
          <a:p>
            <a:pPr indent="0" lvl="0" marL="0" rtl="0">
              <a:lnSpc>
                <a:spcPct val="100000"/>
              </a:lnSpc>
              <a:spcBef>
                <a:spcPts val="0"/>
              </a:spcBef>
              <a:spcAft>
                <a:spcPts val="0"/>
              </a:spcAft>
              <a:buClr>
                <a:schemeClr val="dk1"/>
              </a:buClr>
              <a:buSzPts val="1100"/>
              <a:buFont typeface="Arial"/>
              <a:buNone/>
            </a:pPr>
            <a:r>
              <a:t/>
            </a:r>
            <a:endParaRPr i="1" sz="1000">
              <a:solidFill>
                <a:srgbClr val="1F1F1F"/>
              </a:solidFill>
              <a:latin typeface="Cambria"/>
              <a:ea typeface="Cambria"/>
              <a:cs typeface="Cambria"/>
              <a:sym typeface="Cambria"/>
            </a:endParaRPr>
          </a:p>
          <a:p>
            <a:pPr indent="-355600" lvl="0" marL="457200" rtl="0">
              <a:lnSpc>
                <a:spcPct val="100000"/>
              </a:lnSpc>
              <a:spcBef>
                <a:spcPts val="0"/>
              </a:spcBef>
              <a:spcAft>
                <a:spcPts val="0"/>
              </a:spcAft>
              <a:buClr>
                <a:schemeClr val="dk1"/>
              </a:buClr>
              <a:buSzPts val="2000"/>
              <a:buFont typeface="Noto Sans Symbols"/>
              <a:buChar char="●"/>
            </a:pPr>
            <a:r>
              <a:rPr i="1" lang="en" sz="2000">
                <a:solidFill>
                  <a:srgbClr val="1F1F1F"/>
                </a:solidFill>
                <a:latin typeface="Cambria"/>
                <a:ea typeface="Cambria"/>
                <a:cs typeface="Cambria"/>
                <a:sym typeface="Cambria"/>
              </a:rPr>
              <a:t>Educators will understand the importance of SEL and equity-based strategies and their impact on student achievement. </a:t>
            </a:r>
            <a:endParaRPr i="1" sz="2000">
              <a:solidFill>
                <a:schemeClr val="dk1"/>
              </a:solidFill>
              <a:latin typeface="Cambria"/>
              <a:ea typeface="Cambria"/>
              <a:cs typeface="Cambria"/>
              <a:sym typeface="Cambria"/>
            </a:endParaRPr>
          </a:p>
          <a:p>
            <a:pPr indent="0" lvl="0" marL="0" rtl="0">
              <a:lnSpc>
                <a:spcPct val="100000"/>
              </a:lnSpc>
              <a:spcBef>
                <a:spcPts val="0"/>
              </a:spcBef>
              <a:spcAft>
                <a:spcPts val="0"/>
              </a:spcAft>
              <a:buClr>
                <a:schemeClr val="dk1"/>
              </a:buClr>
              <a:buSzPts val="1100"/>
              <a:buFont typeface="Arial"/>
              <a:buNone/>
            </a:pPr>
            <a:r>
              <a:t/>
            </a:r>
            <a:endParaRPr i="1" sz="1000">
              <a:solidFill>
                <a:schemeClr val="dk1"/>
              </a:solidFill>
              <a:latin typeface="Cambria"/>
              <a:ea typeface="Cambria"/>
              <a:cs typeface="Cambria"/>
              <a:sym typeface="Cambria"/>
            </a:endParaRPr>
          </a:p>
          <a:p>
            <a:pPr indent="-355600" lvl="0" marL="457200" rtl="0">
              <a:lnSpc>
                <a:spcPct val="100000"/>
              </a:lnSpc>
              <a:spcBef>
                <a:spcPts val="0"/>
              </a:spcBef>
              <a:spcAft>
                <a:spcPts val="0"/>
              </a:spcAft>
              <a:buClr>
                <a:schemeClr val="dk1"/>
              </a:buClr>
              <a:buSzPts val="2000"/>
              <a:buFont typeface="Noto Sans Symbols"/>
              <a:buChar char="●"/>
            </a:pPr>
            <a:r>
              <a:rPr i="1" lang="en" sz="2000">
                <a:solidFill>
                  <a:srgbClr val="1F1F1F"/>
                </a:solidFill>
                <a:latin typeface="Cambria"/>
                <a:ea typeface="Cambria"/>
                <a:cs typeface="Cambria"/>
                <a:sym typeface="Cambria"/>
              </a:rPr>
              <a:t>Educators will  begin to develop and understanding of bias and racial equity and its impact on student achievement.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496825" y="15954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i="1" lang="en" sz="2400">
                <a:latin typeface="Cambria"/>
                <a:ea typeface="Cambria"/>
                <a:cs typeface="Cambria"/>
                <a:sym typeface="Cambria"/>
              </a:rPr>
              <a:t>Washington State K-12 Social Emotional Learning Standards</a:t>
            </a:r>
            <a:endParaRPr i="1" sz="2400"/>
          </a:p>
        </p:txBody>
      </p:sp>
      <p:pic>
        <p:nvPicPr>
          <p:cNvPr descr="Checkmark" id="83" name="Google Shape;83;p16"/>
          <p:cNvPicPr preferRelativeResize="0"/>
          <p:nvPr/>
        </p:nvPicPr>
        <p:blipFill>
          <a:blip r:embed="rId3">
            <a:alphaModFix/>
          </a:blip>
          <a:stretch>
            <a:fillRect/>
          </a:stretch>
        </p:blipFill>
        <p:spPr>
          <a:xfrm>
            <a:off x="1938325" y="6275050"/>
            <a:ext cx="219075" cy="219075"/>
          </a:xfrm>
          <a:prstGeom prst="rect">
            <a:avLst/>
          </a:prstGeom>
          <a:noFill/>
          <a:ln>
            <a:noFill/>
          </a:ln>
        </p:spPr>
      </p:pic>
      <p:sp>
        <p:nvSpPr>
          <p:cNvPr id="84" name="Google Shape;84;p16"/>
          <p:cNvSpPr txBox="1"/>
          <p:nvPr/>
        </p:nvSpPr>
        <p:spPr>
          <a:xfrm>
            <a:off x="4510450" y="261250"/>
            <a:ext cx="4321800" cy="4536900"/>
          </a:xfrm>
          <a:prstGeom prst="rect">
            <a:avLst/>
          </a:prstGeom>
          <a:noFill/>
          <a:ln>
            <a:noFill/>
          </a:ln>
        </p:spPr>
        <p:txBody>
          <a:bodyPr anchorCtr="0" anchor="ctr" bIns="91425" lIns="91425" spcFirstLastPara="1" rIns="91425" wrap="square" tIns="91425">
            <a:noAutofit/>
          </a:bodyPr>
          <a:lstStyle/>
          <a:p>
            <a:pPr indent="-355600" lvl="0" marL="457200" rtl="0">
              <a:spcBef>
                <a:spcPts val="0"/>
              </a:spcBef>
              <a:spcAft>
                <a:spcPts val="0"/>
              </a:spcAft>
              <a:buSzPts val="2000"/>
              <a:buFont typeface="Courier New"/>
              <a:buChar char="o"/>
            </a:pPr>
            <a:r>
              <a:rPr i="1" lang="en" sz="2000">
                <a:latin typeface="Cambria"/>
                <a:ea typeface="Cambria"/>
                <a:cs typeface="Cambria"/>
                <a:sym typeface="Cambria"/>
              </a:rPr>
              <a:t>Self-efficacy: Individual has the ability to motivate, persevere, and see oneself as capable.</a:t>
            </a:r>
            <a:endParaRPr i="1" sz="2000">
              <a:latin typeface="Cambria"/>
              <a:ea typeface="Cambria"/>
              <a:cs typeface="Cambria"/>
              <a:sym typeface="Cambria"/>
            </a:endParaRPr>
          </a:p>
          <a:p>
            <a:pPr indent="0" lvl="0" marL="457200" rtl="0">
              <a:spcBef>
                <a:spcPts val="0"/>
              </a:spcBef>
              <a:spcAft>
                <a:spcPts val="0"/>
              </a:spcAft>
              <a:buNone/>
            </a:pPr>
            <a:r>
              <a:t/>
            </a:r>
            <a:endParaRPr i="1" sz="2000">
              <a:latin typeface="Cambria"/>
              <a:ea typeface="Cambria"/>
              <a:cs typeface="Cambria"/>
              <a:sym typeface="Cambria"/>
            </a:endParaRPr>
          </a:p>
          <a:p>
            <a:pPr indent="-355600" lvl="0" marL="457200" rtl="0">
              <a:spcBef>
                <a:spcPts val="0"/>
              </a:spcBef>
              <a:spcAft>
                <a:spcPts val="0"/>
              </a:spcAft>
              <a:buSzPts val="2000"/>
              <a:buFont typeface="Courier New"/>
              <a:buChar char="o"/>
            </a:pPr>
            <a:r>
              <a:rPr i="1" lang="en" sz="2000">
                <a:latin typeface="Cambria"/>
                <a:ea typeface="Cambria"/>
                <a:cs typeface="Cambria"/>
                <a:sym typeface="Cambria"/>
              </a:rPr>
              <a:t>Social awareness: Individual has the ability to take the perspective of and empathize with others from diverse backgrounds and cultures. </a:t>
            </a:r>
            <a:endParaRPr i="1" sz="2000">
              <a:latin typeface="Cambria"/>
              <a:ea typeface="Cambria"/>
              <a:cs typeface="Cambria"/>
              <a:sym typeface="Cambria"/>
            </a:endParaRPr>
          </a:p>
          <a:p>
            <a:pPr indent="0" lvl="0" marL="457200" rtl="0">
              <a:spcBef>
                <a:spcPts val="0"/>
              </a:spcBef>
              <a:spcAft>
                <a:spcPts val="0"/>
              </a:spcAft>
              <a:buNone/>
            </a:pPr>
            <a:r>
              <a:t/>
            </a:r>
            <a:endParaRPr i="1" sz="2000">
              <a:latin typeface="Cambria"/>
              <a:ea typeface="Cambria"/>
              <a:cs typeface="Cambria"/>
              <a:sym typeface="Cambria"/>
            </a:endParaRPr>
          </a:p>
          <a:p>
            <a:pPr indent="-355600" lvl="0" marL="457200" rtl="0">
              <a:spcBef>
                <a:spcPts val="0"/>
              </a:spcBef>
              <a:spcAft>
                <a:spcPts val="0"/>
              </a:spcAft>
              <a:buSzPts val="2000"/>
              <a:buFont typeface="Courier New"/>
              <a:buChar char="o"/>
            </a:pPr>
            <a:r>
              <a:rPr i="1" lang="en" sz="2000">
                <a:latin typeface="Cambria"/>
                <a:ea typeface="Cambria"/>
                <a:cs typeface="Cambria"/>
                <a:sym typeface="Cambria"/>
              </a:rPr>
              <a:t>Social management: Individual has the ability to make safe and constructive choices about personal behavior and social interactions. </a:t>
            </a:r>
            <a:endParaRPr i="1"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292325" y="1533048"/>
            <a:ext cx="3706500" cy="16941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3300">
                <a:solidFill>
                  <a:srgbClr val="FF0000"/>
                </a:solidFill>
                <a:latin typeface="Pacifico"/>
                <a:ea typeface="Pacifico"/>
                <a:cs typeface="Pacifico"/>
                <a:sym typeface="Pacifico"/>
              </a:rPr>
              <a:t>Humans of Our Communities</a:t>
            </a:r>
            <a:endParaRPr/>
          </a:p>
        </p:txBody>
      </p:sp>
      <p:sp>
        <p:nvSpPr>
          <p:cNvPr id="90" name="Google Shape;90;p17"/>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68300" lvl="0" marL="457200" rtl="0">
              <a:lnSpc>
                <a:spcPct val="100000"/>
              </a:lnSpc>
              <a:spcBef>
                <a:spcPts val="0"/>
              </a:spcBef>
              <a:spcAft>
                <a:spcPts val="0"/>
              </a:spcAft>
              <a:buClr>
                <a:schemeClr val="dk1"/>
              </a:buClr>
              <a:buSzPts val="2200"/>
              <a:buFont typeface="Noto Sans Symbols"/>
              <a:buChar char="●"/>
            </a:pPr>
            <a:r>
              <a:rPr i="1" lang="en" sz="2200" u="sng">
                <a:solidFill>
                  <a:schemeClr val="hlink"/>
                </a:solidFill>
                <a:latin typeface="Cambria"/>
                <a:ea typeface="Cambria"/>
                <a:cs typeface="Cambria"/>
                <a:sym typeface="Cambria"/>
                <a:hlinkClick r:id="rId3"/>
              </a:rPr>
              <a:t>https://www.instagram.com/humansofny</a:t>
            </a:r>
            <a:r>
              <a:rPr i="1" lang="en" sz="2200">
                <a:solidFill>
                  <a:srgbClr val="1F1F1F"/>
                </a:solidFill>
                <a:latin typeface="Cambria"/>
                <a:ea typeface="Cambria"/>
                <a:cs typeface="Cambria"/>
                <a:sym typeface="Cambria"/>
              </a:rPr>
              <a:t> </a:t>
            </a:r>
            <a:endParaRPr i="1" sz="2000">
              <a:solidFill>
                <a:schemeClr val="dk1"/>
              </a:solidFill>
              <a:latin typeface="Cambria"/>
              <a:ea typeface="Cambria"/>
              <a:cs typeface="Cambria"/>
              <a:sym typeface="Cambria"/>
            </a:endParaRPr>
          </a:p>
          <a:p>
            <a:pPr indent="0" lvl="0" marL="0" rtl="0">
              <a:lnSpc>
                <a:spcPct val="100000"/>
              </a:lnSpc>
              <a:spcBef>
                <a:spcPts val="0"/>
              </a:spcBef>
              <a:spcAft>
                <a:spcPts val="0"/>
              </a:spcAft>
              <a:buClr>
                <a:schemeClr val="dk1"/>
              </a:buClr>
              <a:buSzPts val="1100"/>
              <a:buFont typeface="Arial"/>
              <a:buNone/>
            </a:pPr>
            <a:r>
              <a:t/>
            </a:r>
            <a:endParaRPr i="1" sz="1000">
              <a:solidFill>
                <a:srgbClr val="1F1F1F"/>
              </a:solidFill>
              <a:latin typeface="Cambria"/>
              <a:ea typeface="Cambria"/>
              <a:cs typeface="Cambria"/>
              <a:sym typeface="Cambria"/>
            </a:endParaRPr>
          </a:p>
          <a:p>
            <a:pPr indent="-355600" lvl="0" marL="457200" rtl="0">
              <a:lnSpc>
                <a:spcPct val="100000"/>
              </a:lnSpc>
              <a:spcBef>
                <a:spcPts val="0"/>
              </a:spcBef>
              <a:spcAft>
                <a:spcPts val="0"/>
              </a:spcAft>
              <a:buClr>
                <a:schemeClr val="dk1"/>
              </a:buClr>
              <a:buSzPts val="2000"/>
              <a:buFont typeface="Noto Sans Symbols"/>
              <a:buChar char="●"/>
            </a:pPr>
            <a:r>
              <a:rPr i="1" lang="en" sz="2000">
                <a:solidFill>
                  <a:srgbClr val="1F1F1F"/>
                </a:solidFill>
                <a:latin typeface="Cambria"/>
                <a:ea typeface="Cambria"/>
                <a:cs typeface="Cambria"/>
                <a:sym typeface="Cambria"/>
              </a:rPr>
              <a:t>Directions: </a:t>
            </a:r>
            <a:endParaRPr i="1" sz="2000">
              <a:solidFill>
                <a:srgbClr val="1F1F1F"/>
              </a:solidFill>
              <a:latin typeface="Cambria"/>
              <a:ea typeface="Cambria"/>
              <a:cs typeface="Cambria"/>
              <a:sym typeface="Cambria"/>
            </a:endParaRPr>
          </a:p>
          <a:p>
            <a:pPr indent="-355600" lvl="1" marL="914400" rtl="0">
              <a:lnSpc>
                <a:spcPct val="100000"/>
              </a:lnSpc>
              <a:spcBef>
                <a:spcPts val="0"/>
              </a:spcBef>
              <a:spcAft>
                <a:spcPts val="0"/>
              </a:spcAft>
              <a:buClr>
                <a:srgbClr val="1F1F1F"/>
              </a:buClr>
              <a:buSzPts val="2000"/>
              <a:buFont typeface="Cambria"/>
              <a:buAutoNum type="alphaLcPeriod"/>
            </a:pPr>
            <a:r>
              <a:rPr i="1" lang="en" sz="2000">
                <a:solidFill>
                  <a:srgbClr val="1F1F1F"/>
                </a:solidFill>
                <a:latin typeface="Cambria"/>
                <a:ea typeface="Cambria"/>
                <a:cs typeface="Cambria"/>
                <a:sym typeface="Cambria"/>
              </a:rPr>
              <a:t>Find a partner - someone you do not know</a:t>
            </a:r>
            <a:endParaRPr i="1" sz="2000">
              <a:solidFill>
                <a:srgbClr val="1F1F1F"/>
              </a:solidFill>
              <a:latin typeface="Cambria"/>
              <a:ea typeface="Cambria"/>
              <a:cs typeface="Cambria"/>
              <a:sym typeface="Cambria"/>
            </a:endParaRPr>
          </a:p>
          <a:p>
            <a:pPr indent="-355600" lvl="1" marL="914400" rtl="0">
              <a:lnSpc>
                <a:spcPct val="100000"/>
              </a:lnSpc>
              <a:spcBef>
                <a:spcPts val="0"/>
              </a:spcBef>
              <a:spcAft>
                <a:spcPts val="0"/>
              </a:spcAft>
              <a:buClr>
                <a:srgbClr val="1F1F1F"/>
              </a:buClr>
              <a:buSzPts val="2000"/>
              <a:buFont typeface="Cambria"/>
              <a:buAutoNum type="alphaLcPeriod"/>
            </a:pPr>
            <a:r>
              <a:rPr i="1" lang="en" sz="2000">
                <a:solidFill>
                  <a:srgbClr val="1F1F1F"/>
                </a:solidFill>
                <a:latin typeface="Cambria"/>
                <a:ea typeface="Cambria"/>
                <a:cs typeface="Cambria"/>
                <a:sym typeface="Cambria"/>
              </a:rPr>
              <a:t>Actively listen to your partner for 2 minutes - find their story (you may only ask clarifying or follow-up questions - no storytelling as the listener)</a:t>
            </a:r>
            <a:endParaRPr i="1" sz="2000">
              <a:solidFill>
                <a:srgbClr val="1F1F1F"/>
              </a:solidFill>
              <a:latin typeface="Cambria"/>
              <a:ea typeface="Cambria"/>
              <a:cs typeface="Cambria"/>
              <a:sym typeface="Cambria"/>
            </a:endParaRPr>
          </a:p>
          <a:p>
            <a:pPr indent="-355600" lvl="1" marL="914400" rtl="0">
              <a:lnSpc>
                <a:spcPct val="100000"/>
              </a:lnSpc>
              <a:spcBef>
                <a:spcPts val="0"/>
              </a:spcBef>
              <a:spcAft>
                <a:spcPts val="0"/>
              </a:spcAft>
              <a:buClr>
                <a:srgbClr val="1F1F1F"/>
              </a:buClr>
              <a:buSzPts val="2000"/>
              <a:buFont typeface="Cambria"/>
              <a:buAutoNum type="alphaLcPeriod"/>
            </a:pPr>
            <a:r>
              <a:rPr i="1" lang="en" sz="2000">
                <a:solidFill>
                  <a:srgbClr val="1F1F1F"/>
                </a:solidFill>
                <a:latin typeface="Cambria"/>
                <a:ea typeface="Cambria"/>
                <a:cs typeface="Cambria"/>
                <a:sym typeface="Cambria"/>
              </a:rPr>
              <a:t>Switch roles</a:t>
            </a:r>
            <a:endParaRPr i="1" sz="2000">
              <a:solidFill>
                <a:srgbClr val="1F1F1F"/>
              </a:solidFill>
              <a:latin typeface="Cambria"/>
              <a:ea typeface="Cambria"/>
              <a:cs typeface="Cambria"/>
              <a:sym typeface="Cambria"/>
            </a:endParaRPr>
          </a:p>
          <a:p>
            <a:pPr indent="0" lvl="0" marL="0" rtl="0">
              <a:spcBef>
                <a:spcPts val="0"/>
              </a:spcBef>
              <a:spcAft>
                <a:spcPts val="0"/>
              </a:spcAft>
              <a:buNone/>
            </a:pPr>
            <a:r>
              <a:t/>
            </a:r>
            <a:endParaRPr/>
          </a:p>
          <a:p>
            <a:pPr indent="0" lvl="0" marL="0" rtl="0">
              <a:spcBef>
                <a:spcPts val="1600"/>
              </a:spcBef>
              <a:spcAft>
                <a:spcPts val="0"/>
              </a:spcAft>
              <a:buNone/>
            </a:pPr>
            <a:r>
              <a:t/>
            </a:r>
            <a:endParaRPr/>
          </a:p>
          <a:p>
            <a:pPr indent="0" lvl="0" marL="0">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idx="1" type="body"/>
          </p:nvPr>
        </p:nvSpPr>
        <p:spPr>
          <a:xfrm>
            <a:off x="4644675" y="159125"/>
            <a:ext cx="4166400" cy="4754400"/>
          </a:xfrm>
          <a:prstGeom prst="rect">
            <a:avLst/>
          </a:prstGeom>
        </p:spPr>
        <p:txBody>
          <a:bodyPr anchorCtr="0" anchor="t" bIns="91425" lIns="91425" spcFirstLastPara="1" rIns="91425" wrap="square" tIns="91425">
            <a:noAutofit/>
          </a:bodyPr>
          <a:lstStyle/>
          <a:p>
            <a:pPr indent="-355600" lvl="0" marL="457200" rtl="0">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Categorize yourself into the following social groups (be specific):</a:t>
            </a:r>
            <a:endParaRPr i="1" sz="2000">
              <a:solidFill>
                <a:srgbClr val="000000"/>
              </a:solidFill>
              <a:latin typeface="Cambria"/>
              <a:ea typeface="Cambria"/>
              <a:cs typeface="Cambria"/>
              <a:sym typeface="Cambria"/>
            </a:endParaRPr>
          </a:p>
          <a:p>
            <a:pPr indent="-355600" lvl="1" marL="914400" rtl="0">
              <a:lnSpc>
                <a:spcPct val="100000"/>
              </a:lnSpc>
              <a:spcBef>
                <a:spcPts val="0"/>
              </a:spcBef>
              <a:spcAft>
                <a:spcPts val="0"/>
              </a:spcAft>
              <a:buClr>
                <a:srgbClr val="000000"/>
              </a:buClr>
              <a:buSzPts val="2000"/>
              <a:buFont typeface="Cambria"/>
              <a:buAutoNum type="alphaLcPeriod"/>
            </a:pPr>
            <a:r>
              <a:rPr i="1" lang="en" sz="2000">
                <a:solidFill>
                  <a:srgbClr val="000000"/>
                </a:solidFill>
                <a:latin typeface="Cambria"/>
                <a:ea typeface="Cambria"/>
                <a:cs typeface="Cambria"/>
                <a:sym typeface="Cambria"/>
              </a:rPr>
              <a:t>Age</a:t>
            </a:r>
            <a:endParaRPr i="1" sz="2000">
              <a:solidFill>
                <a:srgbClr val="000000"/>
              </a:solidFill>
              <a:latin typeface="Cambria"/>
              <a:ea typeface="Cambria"/>
              <a:cs typeface="Cambria"/>
              <a:sym typeface="Cambria"/>
            </a:endParaRPr>
          </a:p>
          <a:p>
            <a:pPr indent="-355600" lvl="1" marL="914400" rtl="0">
              <a:lnSpc>
                <a:spcPct val="100000"/>
              </a:lnSpc>
              <a:spcBef>
                <a:spcPts val="0"/>
              </a:spcBef>
              <a:spcAft>
                <a:spcPts val="0"/>
              </a:spcAft>
              <a:buClr>
                <a:srgbClr val="000000"/>
              </a:buClr>
              <a:buSzPts val="2000"/>
              <a:buFont typeface="Cambria"/>
              <a:buAutoNum type="alphaLcPeriod"/>
            </a:pPr>
            <a:r>
              <a:rPr i="1" lang="en" sz="2000">
                <a:solidFill>
                  <a:srgbClr val="000000"/>
                </a:solidFill>
                <a:latin typeface="Cambria"/>
                <a:ea typeface="Cambria"/>
                <a:cs typeface="Cambria"/>
                <a:sym typeface="Cambria"/>
              </a:rPr>
              <a:t>Gender/Gender Identity</a:t>
            </a:r>
            <a:endParaRPr i="1" sz="2000">
              <a:solidFill>
                <a:srgbClr val="000000"/>
              </a:solidFill>
              <a:latin typeface="Cambria"/>
              <a:ea typeface="Cambria"/>
              <a:cs typeface="Cambria"/>
              <a:sym typeface="Cambria"/>
            </a:endParaRPr>
          </a:p>
          <a:p>
            <a:pPr indent="-355600" lvl="1" marL="914400" rtl="0">
              <a:lnSpc>
                <a:spcPct val="100000"/>
              </a:lnSpc>
              <a:spcBef>
                <a:spcPts val="0"/>
              </a:spcBef>
              <a:spcAft>
                <a:spcPts val="0"/>
              </a:spcAft>
              <a:buClr>
                <a:srgbClr val="000000"/>
              </a:buClr>
              <a:buSzPts val="2000"/>
              <a:buFont typeface="Cambria"/>
              <a:buAutoNum type="alphaLcPeriod"/>
            </a:pPr>
            <a:r>
              <a:rPr i="1" lang="en" sz="2000">
                <a:solidFill>
                  <a:srgbClr val="000000"/>
                </a:solidFill>
                <a:latin typeface="Cambria"/>
                <a:ea typeface="Cambria"/>
                <a:cs typeface="Cambria"/>
                <a:sym typeface="Cambria"/>
              </a:rPr>
              <a:t>Ability</a:t>
            </a:r>
            <a:endParaRPr i="1" sz="2000">
              <a:solidFill>
                <a:srgbClr val="000000"/>
              </a:solidFill>
              <a:latin typeface="Cambria"/>
              <a:ea typeface="Cambria"/>
              <a:cs typeface="Cambria"/>
              <a:sym typeface="Cambria"/>
            </a:endParaRPr>
          </a:p>
          <a:p>
            <a:pPr indent="-355600" lvl="1" marL="914400" rtl="0">
              <a:lnSpc>
                <a:spcPct val="100000"/>
              </a:lnSpc>
              <a:spcBef>
                <a:spcPts val="0"/>
              </a:spcBef>
              <a:spcAft>
                <a:spcPts val="0"/>
              </a:spcAft>
              <a:buClr>
                <a:srgbClr val="000000"/>
              </a:buClr>
              <a:buSzPts val="2000"/>
              <a:buFont typeface="Cambria"/>
              <a:buAutoNum type="alphaLcPeriod"/>
            </a:pPr>
            <a:r>
              <a:rPr i="1" lang="en" sz="2000">
                <a:solidFill>
                  <a:srgbClr val="000000"/>
                </a:solidFill>
                <a:latin typeface="Cambria"/>
                <a:ea typeface="Cambria"/>
                <a:cs typeface="Cambria"/>
                <a:sym typeface="Cambria"/>
              </a:rPr>
              <a:t>Race</a:t>
            </a:r>
            <a:endParaRPr i="1" sz="2000">
              <a:solidFill>
                <a:srgbClr val="000000"/>
              </a:solidFill>
              <a:latin typeface="Cambria"/>
              <a:ea typeface="Cambria"/>
              <a:cs typeface="Cambria"/>
              <a:sym typeface="Cambria"/>
            </a:endParaRPr>
          </a:p>
          <a:p>
            <a:pPr indent="-355600" lvl="1" marL="914400" rtl="0">
              <a:lnSpc>
                <a:spcPct val="100000"/>
              </a:lnSpc>
              <a:spcBef>
                <a:spcPts val="0"/>
              </a:spcBef>
              <a:spcAft>
                <a:spcPts val="0"/>
              </a:spcAft>
              <a:buClr>
                <a:srgbClr val="000000"/>
              </a:buClr>
              <a:buSzPts val="2000"/>
              <a:buFont typeface="Cambria"/>
              <a:buAutoNum type="alphaLcPeriod"/>
            </a:pPr>
            <a:r>
              <a:rPr i="1" lang="en" sz="2000">
                <a:solidFill>
                  <a:srgbClr val="000000"/>
                </a:solidFill>
                <a:latin typeface="Cambria"/>
                <a:ea typeface="Cambria"/>
                <a:cs typeface="Cambria"/>
                <a:sym typeface="Cambria"/>
              </a:rPr>
              <a:t>Ethnicity</a:t>
            </a:r>
            <a:endParaRPr i="1" sz="2000">
              <a:solidFill>
                <a:srgbClr val="000000"/>
              </a:solidFill>
              <a:latin typeface="Cambria"/>
              <a:ea typeface="Cambria"/>
              <a:cs typeface="Cambria"/>
              <a:sym typeface="Cambria"/>
            </a:endParaRPr>
          </a:p>
          <a:p>
            <a:pPr indent="-355600" lvl="1" marL="914400" rtl="0">
              <a:lnSpc>
                <a:spcPct val="100000"/>
              </a:lnSpc>
              <a:spcBef>
                <a:spcPts val="0"/>
              </a:spcBef>
              <a:spcAft>
                <a:spcPts val="0"/>
              </a:spcAft>
              <a:buClr>
                <a:srgbClr val="000000"/>
              </a:buClr>
              <a:buSzPts val="2000"/>
              <a:buFont typeface="Cambria"/>
              <a:buAutoNum type="alphaLcPeriod"/>
            </a:pPr>
            <a:r>
              <a:rPr i="1" lang="en" sz="2000">
                <a:solidFill>
                  <a:srgbClr val="000000"/>
                </a:solidFill>
                <a:latin typeface="Cambria"/>
                <a:ea typeface="Cambria"/>
                <a:cs typeface="Cambria"/>
                <a:sym typeface="Cambria"/>
              </a:rPr>
              <a:t>Religion</a:t>
            </a:r>
            <a:endParaRPr i="1" sz="2000">
              <a:solidFill>
                <a:srgbClr val="000000"/>
              </a:solidFill>
              <a:latin typeface="Cambria"/>
              <a:ea typeface="Cambria"/>
              <a:cs typeface="Cambria"/>
              <a:sym typeface="Cambria"/>
            </a:endParaRPr>
          </a:p>
          <a:p>
            <a:pPr indent="-355600" lvl="1" marL="914400" rtl="0">
              <a:lnSpc>
                <a:spcPct val="100000"/>
              </a:lnSpc>
              <a:spcBef>
                <a:spcPts val="0"/>
              </a:spcBef>
              <a:spcAft>
                <a:spcPts val="0"/>
              </a:spcAft>
              <a:buClr>
                <a:srgbClr val="000000"/>
              </a:buClr>
              <a:buSzPts val="2000"/>
              <a:buFont typeface="Cambria"/>
              <a:buAutoNum type="alphaLcPeriod"/>
            </a:pPr>
            <a:r>
              <a:rPr i="1" lang="en" sz="2000">
                <a:solidFill>
                  <a:srgbClr val="000000"/>
                </a:solidFill>
                <a:latin typeface="Cambria"/>
                <a:ea typeface="Cambria"/>
                <a:cs typeface="Cambria"/>
                <a:sym typeface="Cambria"/>
              </a:rPr>
              <a:t>Sexual Orientation</a:t>
            </a:r>
            <a:endParaRPr i="1" sz="2000">
              <a:solidFill>
                <a:srgbClr val="000000"/>
              </a:solidFill>
              <a:latin typeface="Cambria"/>
              <a:ea typeface="Cambria"/>
              <a:cs typeface="Cambria"/>
              <a:sym typeface="Cambria"/>
            </a:endParaRPr>
          </a:p>
          <a:p>
            <a:pPr indent="-355600" lvl="1" marL="914400" rtl="0">
              <a:lnSpc>
                <a:spcPct val="100000"/>
              </a:lnSpc>
              <a:spcBef>
                <a:spcPts val="0"/>
              </a:spcBef>
              <a:spcAft>
                <a:spcPts val="0"/>
              </a:spcAft>
              <a:buClr>
                <a:srgbClr val="000000"/>
              </a:buClr>
              <a:buSzPts val="2000"/>
              <a:buFont typeface="Cambria"/>
              <a:buAutoNum type="alphaLcPeriod"/>
            </a:pPr>
            <a:r>
              <a:rPr i="1" lang="en" sz="2000">
                <a:solidFill>
                  <a:srgbClr val="000000"/>
                </a:solidFill>
                <a:latin typeface="Cambria"/>
                <a:ea typeface="Cambria"/>
                <a:cs typeface="Cambria"/>
                <a:sym typeface="Cambria"/>
              </a:rPr>
              <a:t>Social Class</a:t>
            </a:r>
            <a:endParaRPr i="1" sz="2000">
              <a:solidFill>
                <a:srgbClr val="000000"/>
              </a:solidFill>
              <a:latin typeface="Cambria"/>
              <a:ea typeface="Cambria"/>
              <a:cs typeface="Cambria"/>
              <a:sym typeface="Cambria"/>
            </a:endParaRPr>
          </a:p>
          <a:p>
            <a:pPr indent="0" lvl="0" marL="457200" rtl="0">
              <a:lnSpc>
                <a:spcPct val="100000"/>
              </a:lnSpc>
              <a:spcBef>
                <a:spcPts val="0"/>
              </a:spcBef>
              <a:spcAft>
                <a:spcPts val="0"/>
              </a:spcAft>
              <a:buNone/>
            </a:pPr>
            <a:r>
              <a:t/>
            </a:r>
            <a:endParaRPr i="1" sz="2000">
              <a:solidFill>
                <a:srgbClr val="000000"/>
              </a:solidFill>
              <a:latin typeface="Cambria"/>
              <a:ea typeface="Cambria"/>
              <a:cs typeface="Cambria"/>
              <a:sym typeface="Cambria"/>
            </a:endParaRPr>
          </a:p>
          <a:p>
            <a:pPr indent="-355600" lvl="0" marL="457200" rtl="0">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 Choose the two that most impact your worldview - share with a neighbor</a:t>
            </a:r>
            <a:endParaRPr i="1" sz="2000">
              <a:solidFill>
                <a:srgbClr val="000000"/>
              </a:solidFill>
              <a:latin typeface="Arial"/>
              <a:ea typeface="Arial"/>
              <a:cs typeface="Arial"/>
              <a:sym typeface="Arial"/>
            </a:endParaRPr>
          </a:p>
          <a:p>
            <a:pPr indent="0" lvl="0" marL="0" rtl="0">
              <a:spcBef>
                <a:spcPts val="0"/>
              </a:spcBef>
              <a:spcAft>
                <a:spcPts val="1600"/>
              </a:spcAft>
              <a:buNone/>
            </a:pPr>
            <a:r>
              <a:t/>
            </a:r>
            <a:endParaRPr/>
          </a:p>
        </p:txBody>
      </p:sp>
      <p:sp>
        <p:nvSpPr>
          <p:cNvPr id="96" name="Google Shape;96;p18"/>
          <p:cNvSpPr txBox="1"/>
          <p:nvPr>
            <p:ph type="title"/>
          </p:nvPr>
        </p:nvSpPr>
        <p:spPr>
          <a:xfrm>
            <a:off x="292325" y="1533048"/>
            <a:ext cx="3706500" cy="169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300">
                <a:solidFill>
                  <a:srgbClr val="FF0000"/>
                </a:solidFill>
                <a:latin typeface="Pacifico"/>
                <a:ea typeface="Pacifico"/>
                <a:cs typeface="Pacifico"/>
                <a:sym typeface="Pacifico"/>
              </a:rPr>
              <a:t>Know Yourself First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idx="1" type="body"/>
          </p:nvPr>
        </p:nvSpPr>
        <p:spPr>
          <a:xfrm>
            <a:off x="4625275" y="182425"/>
            <a:ext cx="4166400" cy="4770000"/>
          </a:xfrm>
          <a:prstGeom prst="rect">
            <a:avLst/>
          </a:prstGeom>
        </p:spPr>
        <p:txBody>
          <a:bodyPr anchorCtr="0" anchor="t" bIns="91425" lIns="91425" spcFirstLastPara="1" rIns="91425" wrap="square" tIns="91425">
            <a:noAutofit/>
          </a:bodyPr>
          <a:lstStyle/>
          <a:p>
            <a:pPr indent="-355600" lvl="0" marL="457200" rtl="0">
              <a:lnSpc>
                <a:spcPct val="100000"/>
              </a:lnSpc>
              <a:spcBef>
                <a:spcPts val="0"/>
              </a:spcBef>
              <a:spcAft>
                <a:spcPts val="0"/>
              </a:spcAft>
              <a:buClr>
                <a:srgbClr val="000000"/>
              </a:buClr>
              <a:buSzPts val="2000"/>
              <a:buFont typeface="Cambria"/>
              <a:buChar char="●"/>
            </a:pPr>
            <a:r>
              <a:rPr b="1" i="1" lang="en" sz="2000">
                <a:solidFill>
                  <a:srgbClr val="000000"/>
                </a:solidFill>
                <a:latin typeface="Cambria"/>
                <a:ea typeface="Cambria"/>
                <a:cs typeface="Cambria"/>
                <a:sym typeface="Cambria"/>
              </a:rPr>
              <a:t>With a partner</a:t>
            </a:r>
            <a:r>
              <a:rPr i="1" lang="en" sz="2000">
                <a:solidFill>
                  <a:srgbClr val="000000"/>
                </a:solidFill>
                <a:latin typeface="Cambria"/>
                <a:ea typeface="Cambria"/>
                <a:cs typeface="Cambria"/>
                <a:sym typeface="Cambria"/>
              </a:rPr>
              <a:t>: make a list of social groups represented in your classroom</a:t>
            </a:r>
            <a:endParaRPr i="1" sz="2000">
              <a:solidFill>
                <a:srgbClr val="000000"/>
              </a:solidFill>
              <a:latin typeface="Cambria"/>
              <a:ea typeface="Cambria"/>
              <a:cs typeface="Cambria"/>
              <a:sym typeface="Cambria"/>
            </a:endParaRPr>
          </a:p>
          <a:p>
            <a:pPr indent="-355600" lvl="0" marL="457200" rtl="0">
              <a:lnSpc>
                <a:spcPct val="100000"/>
              </a:lnSpc>
              <a:spcBef>
                <a:spcPts val="0"/>
              </a:spcBef>
              <a:spcAft>
                <a:spcPts val="0"/>
              </a:spcAft>
              <a:buClr>
                <a:srgbClr val="000000"/>
              </a:buClr>
              <a:buSzPts val="2000"/>
              <a:buFont typeface="Cambria"/>
              <a:buChar char="●"/>
            </a:pPr>
            <a:r>
              <a:rPr b="1" i="1" lang="en" sz="2000">
                <a:solidFill>
                  <a:srgbClr val="000000"/>
                </a:solidFill>
                <a:latin typeface="Cambria"/>
                <a:ea typeface="Cambria"/>
                <a:cs typeface="Cambria"/>
                <a:sym typeface="Cambria"/>
              </a:rPr>
              <a:t>Independently</a:t>
            </a:r>
            <a:r>
              <a:rPr i="1" lang="en" sz="2000">
                <a:solidFill>
                  <a:srgbClr val="000000"/>
                </a:solidFill>
                <a:latin typeface="Cambria"/>
                <a:ea typeface="Cambria"/>
                <a:cs typeface="Cambria"/>
                <a:sym typeface="Cambria"/>
              </a:rPr>
              <a:t>: Think about your social groups versus your students’ social groups - where might perception impact relationship?</a:t>
            </a:r>
            <a:endParaRPr i="1" sz="2000">
              <a:solidFill>
                <a:srgbClr val="000000"/>
              </a:solidFill>
              <a:latin typeface="Cambria"/>
              <a:ea typeface="Cambria"/>
              <a:cs typeface="Cambria"/>
              <a:sym typeface="Cambria"/>
            </a:endParaRPr>
          </a:p>
          <a:p>
            <a:pPr indent="-355600" lvl="0" marL="457200" rtl="0">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Think of a student you do not have a strong connection with - why? How are perceptions involved?</a:t>
            </a:r>
            <a:endParaRPr i="1" sz="2000">
              <a:solidFill>
                <a:srgbClr val="000000"/>
              </a:solidFill>
              <a:latin typeface="Cambria"/>
              <a:ea typeface="Cambria"/>
              <a:cs typeface="Cambria"/>
              <a:sym typeface="Cambria"/>
            </a:endParaRPr>
          </a:p>
          <a:p>
            <a:pPr indent="-355600" lvl="0" marL="457200" rtl="0">
              <a:lnSpc>
                <a:spcPct val="100000"/>
              </a:lnSpc>
              <a:spcBef>
                <a:spcPts val="0"/>
              </a:spcBef>
              <a:spcAft>
                <a:spcPts val="0"/>
              </a:spcAft>
              <a:buClr>
                <a:srgbClr val="000000"/>
              </a:buClr>
              <a:buSzPts val="2000"/>
              <a:buFont typeface="Cambria"/>
              <a:buChar char="●"/>
            </a:pPr>
            <a:r>
              <a:rPr i="1" lang="en" sz="2000">
                <a:solidFill>
                  <a:srgbClr val="000000"/>
                </a:solidFill>
                <a:latin typeface="Cambria"/>
                <a:ea typeface="Cambria"/>
                <a:cs typeface="Cambria"/>
                <a:sym typeface="Cambria"/>
              </a:rPr>
              <a:t>Now think of a student who you DO have a strong connection with - why?</a:t>
            </a:r>
            <a:endParaRPr i="1" sz="2000">
              <a:solidFill>
                <a:srgbClr val="000000"/>
              </a:solidFill>
              <a:latin typeface="Cambria"/>
              <a:ea typeface="Cambria"/>
              <a:cs typeface="Cambria"/>
              <a:sym typeface="Cambria"/>
            </a:endParaRPr>
          </a:p>
          <a:p>
            <a:pPr indent="0" lvl="0" marL="0" rtl="0">
              <a:lnSpc>
                <a:spcPct val="100000"/>
              </a:lnSpc>
              <a:spcBef>
                <a:spcPts val="0"/>
              </a:spcBef>
              <a:spcAft>
                <a:spcPts val="0"/>
              </a:spcAft>
              <a:buNone/>
            </a:pPr>
            <a:r>
              <a:t/>
            </a:r>
            <a:endParaRPr i="1" sz="2000">
              <a:solidFill>
                <a:srgbClr val="000000"/>
              </a:solidFill>
              <a:latin typeface="Arial"/>
              <a:ea typeface="Arial"/>
              <a:cs typeface="Arial"/>
              <a:sym typeface="Arial"/>
            </a:endParaRPr>
          </a:p>
        </p:txBody>
      </p:sp>
      <p:sp>
        <p:nvSpPr>
          <p:cNvPr id="102" name="Google Shape;102;p19"/>
          <p:cNvSpPr txBox="1"/>
          <p:nvPr>
            <p:ph type="title"/>
          </p:nvPr>
        </p:nvSpPr>
        <p:spPr>
          <a:xfrm>
            <a:off x="292325" y="1533048"/>
            <a:ext cx="3706500" cy="169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300">
                <a:solidFill>
                  <a:srgbClr val="FF0000"/>
                </a:solidFill>
                <a:latin typeface="Pacifico"/>
                <a:ea typeface="Pacifico"/>
                <a:cs typeface="Pacifico"/>
                <a:sym typeface="Pacifico"/>
              </a:rPr>
              <a:t>Social Groups and Perception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idx="1" type="body"/>
          </p:nvPr>
        </p:nvSpPr>
        <p:spPr>
          <a:xfrm>
            <a:off x="623400" y="545250"/>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4800">
              <a:latin typeface="Lobster"/>
              <a:ea typeface="Lobster"/>
              <a:cs typeface="Lobster"/>
              <a:sym typeface="Lobster"/>
            </a:endParaRPr>
          </a:p>
          <a:p>
            <a:pPr indent="0" lvl="0" marL="0" algn="ctr">
              <a:spcBef>
                <a:spcPts val="1600"/>
              </a:spcBef>
              <a:spcAft>
                <a:spcPts val="1600"/>
              </a:spcAft>
              <a:buNone/>
            </a:pPr>
            <a:r>
              <a:rPr b="1" lang="en" sz="5500">
                <a:solidFill>
                  <a:srgbClr val="FF0000"/>
                </a:solidFill>
                <a:latin typeface="Lobster"/>
                <a:ea typeface="Lobster"/>
                <a:cs typeface="Lobster"/>
                <a:sym typeface="Lobster"/>
              </a:rPr>
              <a:t>WHY Relationships?</a:t>
            </a:r>
            <a:endParaRPr b="1" sz="5500">
              <a:solidFill>
                <a:srgbClr val="FF0000"/>
              </a:solidFill>
              <a:latin typeface="Lobster"/>
              <a:ea typeface="Lobster"/>
              <a:cs typeface="Lobster"/>
              <a:sym typeface="Lobs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1"/>
          <p:cNvSpPr txBox="1"/>
          <p:nvPr>
            <p:ph idx="1" type="body"/>
          </p:nvPr>
        </p:nvSpPr>
        <p:spPr>
          <a:xfrm>
            <a:off x="311700" y="188181"/>
            <a:ext cx="8520600" cy="98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latin typeface="Lobster"/>
                <a:ea typeface="Lobster"/>
                <a:cs typeface="Lobster"/>
                <a:sym typeface="Lobster"/>
              </a:rPr>
              <a:t>Universal Truth #1:</a:t>
            </a:r>
            <a:endParaRPr sz="4800">
              <a:latin typeface="Lobster"/>
              <a:ea typeface="Lobster"/>
              <a:cs typeface="Lobster"/>
              <a:sym typeface="Lobster"/>
            </a:endParaRPr>
          </a:p>
          <a:p>
            <a:pPr indent="0" lvl="0" marL="0" rtl="0" algn="ctr">
              <a:spcBef>
                <a:spcPts val="1600"/>
              </a:spcBef>
              <a:spcAft>
                <a:spcPts val="1600"/>
              </a:spcAft>
              <a:buNone/>
            </a:pPr>
            <a:r>
              <a:t/>
            </a:r>
            <a:endParaRPr sz="4800">
              <a:latin typeface="Lobster"/>
              <a:ea typeface="Lobster"/>
              <a:cs typeface="Lobster"/>
              <a:sym typeface="Lobster"/>
            </a:endParaRPr>
          </a:p>
        </p:txBody>
      </p:sp>
      <p:sp>
        <p:nvSpPr>
          <p:cNvPr id="113" name="Google Shape;113;p21"/>
          <p:cNvSpPr txBox="1"/>
          <p:nvPr>
            <p:ph idx="1" type="body"/>
          </p:nvPr>
        </p:nvSpPr>
        <p:spPr>
          <a:xfrm>
            <a:off x="311700" y="938274"/>
            <a:ext cx="8520600" cy="3827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5500">
                <a:solidFill>
                  <a:srgbClr val="FF0000"/>
                </a:solidFill>
                <a:latin typeface="Lobster"/>
                <a:ea typeface="Lobster"/>
                <a:cs typeface="Lobster"/>
                <a:sym typeface="Lobster"/>
              </a:rPr>
              <a:t>Children who succeed seem to do so when they have people in their lives who believe in them.</a:t>
            </a:r>
            <a:endParaRPr b="1" sz="5500">
              <a:solidFill>
                <a:srgbClr val="FF0000"/>
              </a:solidFill>
              <a:latin typeface="Lobster"/>
              <a:ea typeface="Lobster"/>
              <a:cs typeface="Lobster"/>
              <a:sym typeface="Lobster"/>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FF0D5B5BF51F4F9EE65BB8796CFA68" ma:contentTypeVersion="10" ma:contentTypeDescription="Create a new document." ma:contentTypeScope="" ma:versionID="9adf2aa5c77deb12e38d939ed5df4b5b">
  <xsd:schema xmlns:xsd="http://www.w3.org/2001/XMLSchema" xmlns:xs="http://www.w3.org/2001/XMLSchema" xmlns:p="http://schemas.microsoft.com/office/2006/metadata/properties" xmlns:ns2="bd3d8e16-c1ec-4c8b-9c86-0185bb18c381" xmlns:ns3="ea68e43e-11a4-45f4-ab50-97c6891af626" targetNamespace="http://schemas.microsoft.com/office/2006/metadata/properties" ma:root="true" ma:fieldsID="2e7729478881b5e7b978dec4f8633bf8" ns2:_="" ns3:_="">
    <xsd:import namespace="bd3d8e16-c1ec-4c8b-9c86-0185bb18c381"/>
    <xsd:import namespace="ea68e43e-11a4-45f4-ab50-97c6891af6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d8e16-c1ec-4c8b-9c86-0185bb18c3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68e43e-11a4-45f4-ab50-97c6891af6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D0FA7D-65AC-4795-9867-03E223A64EB9}"/>
</file>

<file path=customXml/itemProps2.xml><?xml version="1.0" encoding="utf-8"?>
<ds:datastoreItem xmlns:ds="http://schemas.openxmlformats.org/officeDocument/2006/customXml" ds:itemID="{7C7BB0DE-5B7B-4153-8A22-D449FE298D3A}"/>
</file>

<file path=customXml/itemProps3.xml><?xml version="1.0" encoding="utf-8"?>
<ds:datastoreItem xmlns:ds="http://schemas.openxmlformats.org/officeDocument/2006/customXml" ds:itemID="{79BCFBA4-3F4F-4FD6-8403-8FC5C47C62B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0x010100DDFF0D5B5BF51F4F9EE65BB8796CFA68</vt:lpwstr>
  </property>
</Properties>
</file>