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56"/>
  </p:notesMasterIdLst>
  <p:handoutMasterIdLst>
    <p:handoutMasterId r:id="rId57"/>
  </p:handoutMasterIdLst>
  <p:sldIdLst>
    <p:sldId id="257" r:id="rId2"/>
    <p:sldId id="266" r:id="rId3"/>
    <p:sldId id="306" r:id="rId4"/>
    <p:sldId id="304" r:id="rId5"/>
    <p:sldId id="268" r:id="rId6"/>
    <p:sldId id="322" r:id="rId7"/>
    <p:sldId id="267" r:id="rId8"/>
    <p:sldId id="256" r:id="rId9"/>
    <p:sldId id="260" r:id="rId10"/>
    <p:sldId id="261" r:id="rId11"/>
    <p:sldId id="262" r:id="rId12"/>
    <p:sldId id="263" r:id="rId13"/>
    <p:sldId id="264" r:id="rId14"/>
    <p:sldId id="276" r:id="rId15"/>
    <p:sldId id="325" r:id="rId16"/>
    <p:sldId id="311" r:id="rId17"/>
    <p:sldId id="272" r:id="rId18"/>
    <p:sldId id="270" r:id="rId19"/>
    <p:sldId id="271" r:id="rId20"/>
    <p:sldId id="283" r:id="rId21"/>
    <p:sldId id="273" r:id="rId22"/>
    <p:sldId id="258" r:id="rId23"/>
    <p:sldId id="289" r:id="rId24"/>
    <p:sldId id="282" r:id="rId25"/>
    <p:sldId id="284" r:id="rId26"/>
    <p:sldId id="299" r:id="rId27"/>
    <p:sldId id="274" r:id="rId28"/>
    <p:sldId id="290" r:id="rId29"/>
    <p:sldId id="281" r:id="rId30"/>
    <p:sldId id="292" r:id="rId31"/>
    <p:sldId id="295" r:id="rId32"/>
    <p:sldId id="293" r:id="rId33"/>
    <p:sldId id="317" r:id="rId34"/>
    <p:sldId id="275" r:id="rId35"/>
    <p:sldId id="296" r:id="rId36"/>
    <p:sldId id="297" r:id="rId37"/>
    <p:sldId id="298" r:id="rId38"/>
    <p:sldId id="323" r:id="rId39"/>
    <p:sldId id="324" r:id="rId40"/>
    <p:sldId id="278" r:id="rId41"/>
    <p:sldId id="280" r:id="rId42"/>
    <p:sldId id="319" r:id="rId43"/>
    <p:sldId id="318" r:id="rId44"/>
    <p:sldId id="320" r:id="rId45"/>
    <p:sldId id="312" r:id="rId46"/>
    <p:sldId id="302" r:id="rId47"/>
    <p:sldId id="303" r:id="rId48"/>
    <p:sldId id="294" r:id="rId49"/>
    <p:sldId id="315" r:id="rId50"/>
    <p:sldId id="259" r:id="rId51"/>
    <p:sldId id="269" r:id="rId52"/>
    <p:sldId id="279" r:id="rId53"/>
    <p:sldId id="305" r:id="rId54"/>
    <p:sldId id="28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384" autoAdjust="0"/>
  </p:normalViewPr>
  <p:slideViewPr>
    <p:cSldViewPr snapToGrid="0">
      <p:cViewPr varScale="1">
        <p:scale>
          <a:sx n="85" d="100"/>
          <a:sy n="85" d="100"/>
        </p:scale>
        <p:origin x="9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4226D3-E7A5-46F8-A2C1-D8E1B65CF848}" type="datetimeFigureOut">
              <a:rPr lang="en-US" smtClean="0"/>
              <a:t>8/9/2018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B13BB-0C2F-4868-9A9E-E515DEAF9BAE}" type="slidenum">
              <a:rPr lang="en-US" smtClean="0"/>
              <a:t>‹#›</a:t>
            </a:fld>
            <a:endParaRPr lang="en-US"/>
          </a:p>
        </p:txBody>
      </p:sp>
    </p:spTree>
    <p:extLst>
      <p:ext uri="{BB962C8B-B14F-4D97-AF65-F5344CB8AC3E}">
        <p14:creationId xmlns:p14="http://schemas.microsoft.com/office/powerpoint/2010/main" val="367145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4F9CF-160D-43AA-810C-BD308D9677A2}" type="datetimeFigureOut">
              <a:rPr lang="en-US" smtClean="0"/>
              <a:t>8/9/2018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680F1-DF8E-4773-8691-3BF04FB79DC5}" type="slidenum">
              <a:rPr lang="en-US" smtClean="0"/>
              <a:t>‹#›</a:t>
            </a:fld>
            <a:endParaRPr lang="en-US"/>
          </a:p>
        </p:txBody>
      </p:sp>
    </p:spTree>
    <p:extLst>
      <p:ext uri="{BB962C8B-B14F-4D97-AF65-F5344CB8AC3E}">
        <p14:creationId xmlns:p14="http://schemas.microsoft.com/office/powerpoint/2010/main" val="289089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Intent</a:t>
            </a:r>
            <a:r>
              <a:rPr lang="en-US" baseline="0" dirty="0" smtClean="0"/>
              <a:t> vs. Impact norm: </a:t>
            </a:r>
            <a:r>
              <a:rPr lang="en-US" dirty="0" smtClean="0"/>
              <a:t>Refer to the Micro-Aggressions document.</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349342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FF7A88-5ED3-4E45-9E07-3B01FC1EDA36}"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27150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F7A88-5ED3-4E45-9E07-3B01FC1EDA36}"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43908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F7A88-5ED3-4E45-9E07-3B01FC1EDA36}"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429162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F7A88-5ED3-4E45-9E07-3B01FC1EDA36}"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840AE1C-F074-4300-932E-4A7ADD7E4DE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50078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F7A88-5ED3-4E45-9E07-3B01FC1EDA36}"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344421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EFF7A88-5ED3-4E45-9E07-3B01FC1EDA36}"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3888995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EFF7A88-5ED3-4E45-9E07-3B01FC1EDA36}"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2727512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F7A88-5ED3-4E45-9E07-3B01FC1EDA36}"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3251352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EFF7A88-5ED3-4E45-9E07-3B01FC1EDA36}" type="datetimeFigureOut">
              <a:rPr lang="en-US" smtClean="0"/>
              <a:t>8/9/2018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840AE1C-F074-4300-932E-4A7ADD7E4DEF}" type="slidenum">
              <a:rPr lang="en-US" smtClean="0"/>
              <a:t>‹#›</a:t>
            </a:fld>
            <a:endParaRPr lang="en-US"/>
          </a:p>
        </p:txBody>
      </p:sp>
    </p:spTree>
    <p:extLst>
      <p:ext uri="{BB962C8B-B14F-4D97-AF65-F5344CB8AC3E}">
        <p14:creationId xmlns:p14="http://schemas.microsoft.com/office/powerpoint/2010/main" val="27846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F7A88-5ED3-4E45-9E07-3B01FC1EDA36}"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7240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F7A88-5ED3-4E45-9E07-3B01FC1EDA36}"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88308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FF7A88-5ED3-4E45-9E07-3B01FC1EDA36}"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369733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FF7A88-5ED3-4E45-9E07-3B01FC1EDA36}" type="datetimeFigureOut">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373235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FF7A88-5ED3-4E45-9E07-3B01FC1EDA36}"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286093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EFF7A88-5ED3-4E45-9E07-3B01FC1EDA36}"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356587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F7A88-5ED3-4E45-9E07-3B01FC1EDA36}"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311393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F7A88-5ED3-4E45-9E07-3B01FC1EDA36}"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0AE1C-F074-4300-932E-4A7ADD7E4DEF}" type="slidenum">
              <a:rPr lang="en-US" smtClean="0"/>
              <a:t>‹#›</a:t>
            </a:fld>
            <a:endParaRPr lang="en-US"/>
          </a:p>
        </p:txBody>
      </p:sp>
    </p:spTree>
    <p:extLst>
      <p:ext uri="{BB962C8B-B14F-4D97-AF65-F5344CB8AC3E}">
        <p14:creationId xmlns:p14="http://schemas.microsoft.com/office/powerpoint/2010/main" val="157324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FF7A88-5ED3-4E45-9E07-3B01FC1EDA36}" type="datetimeFigureOut">
              <a:rPr lang="en-US" smtClean="0"/>
              <a:t>8/9/2018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840AE1C-F074-4300-932E-4A7ADD7E4DEF}" type="slidenum">
              <a:rPr lang="en-US" smtClean="0"/>
              <a:t>‹#›</a:t>
            </a:fld>
            <a:endParaRPr lang="en-US"/>
          </a:p>
        </p:txBody>
      </p:sp>
    </p:spTree>
    <p:extLst>
      <p:ext uri="{BB962C8B-B14F-4D97-AF65-F5344CB8AC3E}">
        <p14:creationId xmlns:p14="http://schemas.microsoft.com/office/powerpoint/2010/main" val="1429023160"/>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mfertakisconsultin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traumasmart.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www.edutopia.org/resource/econ-value-sel-research" TargetMode="External"/><Relationship Id="rId7" Type="http://schemas.openxmlformats.org/officeDocument/2006/relationships/hyperlink" Target="http://mobile.edweek.org/c.jsp?cid=25919701&amp;bcid=25919701&amp;rssid=25919691&amp;item=http://api.edweek.org/v1/tm/?uuid%3DEC0C1CB0-46D8-11E7-BBA9-D5FAB3743667" TargetMode="External"/><Relationship Id="rId2" Type="http://schemas.openxmlformats.org/officeDocument/2006/relationships/hyperlink" Target="http://casel.org/why-it-matters/what-is-sel/skills.competencies" TargetMode="External"/><Relationship Id="rId1" Type="http://schemas.openxmlformats.org/officeDocument/2006/relationships/slideLayout" Target="../slideLayouts/slideLayout2.xml"/><Relationship Id="rId6" Type="http://schemas.openxmlformats.org/officeDocument/2006/relationships/hyperlink" Target="http://www.sounddiscipline.org/" TargetMode="External"/><Relationship Id="rId5" Type="http://schemas.openxmlformats.org/officeDocument/2006/relationships/hyperlink" Target="https://www.nsba.org/newsroom/american-school-board-journal/asbj-june-2017/database-sad-not-bad" TargetMode="External"/><Relationship Id="rId4" Type="http://schemas.openxmlformats.org/officeDocument/2006/relationships/hyperlink" Target="https://www.aspeninstitute.org/publications/this-time-with-feelin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developingchild.harvard.edu/science/key-concepts/toxic-stress/" TargetMode="External"/><Relationship Id="rId7" Type="http://schemas.openxmlformats.org/officeDocument/2006/relationships/hyperlink" Target="http://www.edweek.org/ew/articles/2017/06/21/belonging-at-school-starts-with-teachers.html" TargetMode="External"/><Relationship Id="rId2" Type="http://schemas.openxmlformats.org/officeDocument/2006/relationships/hyperlink" Target="https://eastsideedu.com/teen-stress-adults-concerned/" TargetMode="External"/><Relationship Id="rId1" Type="http://schemas.openxmlformats.org/officeDocument/2006/relationships/slideLayout" Target="../slideLayouts/slideLayout2.xml"/><Relationship Id="rId6" Type="http://schemas.openxmlformats.org/officeDocument/2006/relationships/hyperlink" Target="https://unews.utah.edu/high-stress-environments/" TargetMode="External"/><Relationship Id="rId5" Type="http://schemas.openxmlformats.org/officeDocument/2006/relationships/hyperlink" Target="http://www.npr.org/sections/health-shots/2015/03/02/387007941/take-the-ace-quiz-and-learn-what-it-does-and-doesnt-mean" TargetMode="External"/><Relationship Id="rId4" Type="http://schemas.openxmlformats.org/officeDocument/2006/relationships/hyperlink" Target="http://traumasensitiveschools.org/author/tlpi-tea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deanza.edu/faculty/lewisjulie/White%20Priviledge%20Unpacking%20the%20Invisible%20Knapsack.pdf" TargetMode="External"/><Relationship Id="rId2" Type="http://schemas.openxmlformats.org/officeDocument/2006/relationships/hyperlink" Target="https://implicit.harvard.edu/implicit/takeatest.html" TargetMode="External"/><Relationship Id="rId1" Type="http://schemas.openxmlformats.org/officeDocument/2006/relationships/slideLayout" Target="../slideLayouts/slideLayout2.xml"/><Relationship Id="rId6" Type="http://schemas.openxmlformats.org/officeDocument/2006/relationships/hyperlink" Target="http://www.k12.wa.us/Workgroups/SELBMeetings/SELBWorkgroup2016Report.pdf" TargetMode="External"/><Relationship Id="rId5" Type="http://schemas.openxmlformats.org/officeDocument/2006/relationships/hyperlink" Target="http://www.damaliayo.com/pdfs/I%20CAN%20FIX%20IT_racism.pdf" TargetMode="External"/><Relationship Id="rId4" Type="http://schemas.openxmlformats.org/officeDocument/2006/relationships/hyperlink" Target="http://www.mccc.edu/pdf/cmn214/Class%208/The%20fears%20of%20white%20people.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edutopia.org/article/when-students-are-traumatized-teachers-are-too" TargetMode="External"/><Relationship Id="rId7" Type="http://schemas.openxmlformats.org/officeDocument/2006/relationships/hyperlink" Target="http://www.sjsu.edu/faculty/marachi/mle/Warm%20Demander%20Article.pdf" TargetMode="External"/><Relationship Id="rId2" Type="http://schemas.openxmlformats.org/officeDocument/2006/relationships/hyperlink" Target="http://files.eric.ed.gov/fulltext/ED537954.pdf" TargetMode="External"/><Relationship Id="rId1" Type="http://schemas.openxmlformats.org/officeDocument/2006/relationships/slideLayout" Target="../slideLayouts/slideLayout2.xml"/><Relationship Id="rId6" Type="http://schemas.openxmlformats.org/officeDocument/2006/relationships/hyperlink" Target="https://www.edutopia.org/blog/warm-demander-equity-approach-matt-alexander" TargetMode="External"/><Relationship Id="rId5" Type="http://schemas.openxmlformats.org/officeDocument/2006/relationships/hyperlink" Target="https://ocrdata.ed.gov/downloads/projections/2013-14/One-out-of-school-suspension.xlsx" TargetMode="External"/><Relationship Id="rId4" Type="http://schemas.openxmlformats.org/officeDocument/2006/relationships/hyperlink" Target="http://www.sentencingproject.org/wp-content/uploads/2016/01/Uneven-Justice-State-Rates-of-Incarceration-by-Race-and-Ethnicity.pdf"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mailto:mfertakisconsulting@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9" y="2733709"/>
            <a:ext cx="8693827" cy="1373070"/>
          </a:xfrm>
        </p:spPr>
        <p:txBody>
          <a:bodyPr/>
          <a:lstStyle/>
          <a:p>
            <a:r>
              <a:rPr lang="en-US" b="1" dirty="0" smtClean="0"/>
              <a:t>The Intersection of </a:t>
            </a:r>
            <a:br>
              <a:rPr lang="en-US" b="1" dirty="0" smtClean="0"/>
            </a:br>
            <a:r>
              <a:rPr lang="en-US" b="1" dirty="0" smtClean="0"/>
              <a:t>Social-Emotional Learning </a:t>
            </a:r>
            <a:br>
              <a:rPr lang="en-US" b="1" dirty="0" smtClean="0"/>
            </a:br>
            <a:r>
              <a:rPr lang="en-US" b="1" dirty="0" smtClean="0"/>
              <a:t> and Equity</a:t>
            </a:r>
            <a:endParaRPr lang="en-US" b="1" dirty="0"/>
          </a:p>
        </p:txBody>
      </p:sp>
      <p:sp>
        <p:nvSpPr>
          <p:cNvPr id="3" name="Subtitle 2"/>
          <p:cNvSpPr>
            <a:spLocks noGrp="1"/>
          </p:cNvSpPr>
          <p:nvPr>
            <p:ph type="subTitle" idx="1"/>
          </p:nvPr>
        </p:nvSpPr>
        <p:spPr>
          <a:xfrm>
            <a:off x="908922" y="4340251"/>
            <a:ext cx="8073713" cy="2383278"/>
          </a:xfrm>
        </p:spPr>
        <p:txBody>
          <a:bodyPr>
            <a:normAutofit/>
          </a:bodyPr>
          <a:lstStyle/>
          <a:p>
            <a:r>
              <a:rPr lang="en-US" sz="1800" b="1" dirty="0" smtClean="0"/>
              <a:t>Presenter: Mary Fertakis, M.Ed. </a:t>
            </a:r>
          </a:p>
          <a:p>
            <a:r>
              <a:rPr lang="en-US" sz="1800" b="1" dirty="0" smtClean="0"/>
              <a:t>CEO, M FERTAKIS Consulting, LLC</a:t>
            </a:r>
          </a:p>
          <a:p>
            <a:r>
              <a:rPr lang="en-US" sz="1800" b="1" dirty="0" smtClean="0"/>
              <a:t>Consultant, National School Boards Association </a:t>
            </a:r>
          </a:p>
          <a:p>
            <a:r>
              <a:rPr lang="en-US" sz="1800" b="1" dirty="0" smtClean="0">
                <a:hlinkClick r:id="rId2"/>
              </a:rPr>
              <a:t>mfertakisconsulting@gmail.com</a:t>
            </a:r>
            <a:endParaRPr lang="en-US" sz="1800" b="1" dirty="0" smtClean="0"/>
          </a:p>
          <a:p>
            <a:r>
              <a:rPr lang="en-US" sz="1800" b="1" dirty="0" smtClean="0"/>
              <a:t>           </a:t>
            </a:r>
          </a:p>
          <a:p>
            <a:r>
              <a:rPr lang="en-US" sz="1800" b="1" dirty="0" smtClean="0"/>
              <a:t>YDECK Whole Child, Whole Day Symposium           Friday, August 10, 2018</a:t>
            </a:r>
          </a:p>
        </p:txBody>
      </p:sp>
    </p:spTree>
    <p:extLst>
      <p:ext uri="{BB962C8B-B14F-4D97-AF65-F5344CB8AC3E}">
        <p14:creationId xmlns:p14="http://schemas.microsoft.com/office/powerpoint/2010/main" val="2108620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SEL Core Competencies: </a:t>
            </a:r>
            <a:r>
              <a:rPr lang="en-US" b="1" dirty="0" smtClean="0"/>
              <a:t>Self-Management</a:t>
            </a:r>
            <a:endParaRPr lang="en-US" dirty="0"/>
          </a:p>
        </p:txBody>
      </p:sp>
      <p:sp>
        <p:nvSpPr>
          <p:cNvPr id="3" name="Content Placeholder 2"/>
          <p:cNvSpPr>
            <a:spLocks noGrp="1"/>
          </p:cNvSpPr>
          <p:nvPr>
            <p:ph idx="1"/>
          </p:nvPr>
        </p:nvSpPr>
        <p:spPr>
          <a:xfrm>
            <a:off x="363071" y="2299447"/>
            <a:ext cx="11577917" cy="4370294"/>
          </a:xfrm>
        </p:spPr>
        <p:txBody>
          <a:bodyPr>
            <a:normAutofit fontScale="92500"/>
          </a:bodyPr>
          <a:lstStyle/>
          <a:p>
            <a:pPr marL="0" indent="0">
              <a:buNone/>
            </a:pPr>
            <a:r>
              <a:rPr lang="en-US" sz="2800" b="1" dirty="0" smtClean="0"/>
              <a:t>The </a:t>
            </a:r>
            <a:r>
              <a:rPr lang="en-US" sz="2800" b="1" dirty="0"/>
              <a:t>ability to successfully regulate one’s emotions, thoughts, and behaviors in different situations — effectively managing stress, controlling impulses, and motivating oneself. The ability to set and work toward personal and academic goals</a:t>
            </a:r>
            <a:r>
              <a:rPr lang="en-US" sz="2800" b="1" dirty="0" smtClean="0"/>
              <a:t>.</a:t>
            </a:r>
          </a:p>
          <a:p>
            <a:pPr marL="0" indent="0">
              <a:buNone/>
            </a:pPr>
            <a:endParaRPr lang="en-US" sz="2000" b="1" dirty="0"/>
          </a:p>
          <a:p>
            <a:pPr lvl="1"/>
            <a:r>
              <a:rPr lang="en-US" sz="2400" b="1" dirty="0"/>
              <a:t>Impulse </a:t>
            </a:r>
            <a:r>
              <a:rPr lang="en-US" sz="2400" b="1" dirty="0" smtClean="0"/>
              <a:t>control			-&gt; What different responses can I have to an event?</a:t>
            </a:r>
            <a:endParaRPr lang="en-US" sz="2400" b="1" dirty="0"/>
          </a:p>
          <a:p>
            <a:pPr lvl="1"/>
            <a:r>
              <a:rPr lang="en-US" sz="2400" b="1" dirty="0"/>
              <a:t>Stress </a:t>
            </a:r>
            <a:r>
              <a:rPr lang="en-US" sz="2400" b="1" dirty="0" smtClean="0"/>
              <a:t>management		-&gt; How can I respond to an event as constructively</a:t>
            </a:r>
            <a:endParaRPr lang="en-US" sz="2400" b="1" dirty="0"/>
          </a:p>
          <a:p>
            <a:pPr lvl="1"/>
            <a:r>
              <a:rPr lang="en-US" sz="2400" b="1" dirty="0" smtClean="0"/>
              <a:t>Self-discipline			    as possible?</a:t>
            </a:r>
            <a:endParaRPr lang="en-US" sz="2400" b="1" dirty="0"/>
          </a:p>
          <a:p>
            <a:pPr lvl="1"/>
            <a:r>
              <a:rPr lang="en-US" sz="2400" b="1" dirty="0" smtClean="0"/>
              <a:t>Self-motivation			-&gt; How can I better understand other people’s 	</a:t>
            </a:r>
            <a:endParaRPr lang="en-US" sz="2400" b="1" dirty="0"/>
          </a:p>
          <a:p>
            <a:pPr lvl="1"/>
            <a:r>
              <a:rPr lang="en-US" sz="2400" b="1" dirty="0" smtClean="0"/>
              <a:t>Goal-setting			    </a:t>
            </a:r>
            <a:r>
              <a:rPr lang="en-US" sz="2400" b="1" dirty="0"/>
              <a:t>thoughts and feelings?</a:t>
            </a:r>
            <a:r>
              <a:rPr lang="en-US" sz="2400" b="1" dirty="0" smtClean="0"/>
              <a:t>	</a:t>
            </a:r>
            <a:endParaRPr lang="en-US" sz="2400" b="1" dirty="0"/>
          </a:p>
          <a:p>
            <a:pPr lvl="1"/>
            <a:r>
              <a:rPr lang="en-US" sz="2400" b="1" dirty="0"/>
              <a:t>Organizational skills</a:t>
            </a:r>
          </a:p>
          <a:p>
            <a:endParaRPr lang="en-US" dirty="0"/>
          </a:p>
        </p:txBody>
      </p:sp>
    </p:spTree>
    <p:extLst>
      <p:ext uri="{BB962C8B-B14F-4D97-AF65-F5344CB8AC3E}">
        <p14:creationId xmlns:p14="http://schemas.microsoft.com/office/powerpoint/2010/main" val="4042343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SEL Core Competencies: </a:t>
            </a:r>
            <a:r>
              <a:rPr lang="en-US" b="1" dirty="0" smtClean="0"/>
              <a:t>Social Awareness</a:t>
            </a:r>
            <a:endParaRPr lang="en-US" dirty="0"/>
          </a:p>
        </p:txBody>
      </p:sp>
      <p:sp>
        <p:nvSpPr>
          <p:cNvPr id="3" name="Content Placeholder 2"/>
          <p:cNvSpPr>
            <a:spLocks noGrp="1"/>
          </p:cNvSpPr>
          <p:nvPr>
            <p:ph idx="1"/>
          </p:nvPr>
        </p:nvSpPr>
        <p:spPr>
          <a:xfrm>
            <a:off x="282389" y="2336873"/>
            <a:ext cx="11631706" cy="4252186"/>
          </a:xfrm>
        </p:spPr>
        <p:txBody>
          <a:bodyPr/>
          <a:lstStyle/>
          <a:p>
            <a:pPr marL="0" indent="0">
              <a:buNone/>
            </a:pPr>
            <a:r>
              <a:rPr lang="en-US" sz="2800" b="1" dirty="0" smtClean="0"/>
              <a:t>The </a:t>
            </a:r>
            <a:r>
              <a:rPr lang="en-US" sz="2800" b="1" dirty="0"/>
              <a:t>ability to take the perspective of and </a:t>
            </a:r>
            <a:r>
              <a:rPr lang="en-US" sz="2800" b="1" u="sng" dirty="0"/>
              <a:t>empathize</a:t>
            </a:r>
            <a:r>
              <a:rPr lang="en-US" sz="2800" b="1" dirty="0"/>
              <a:t> with others, including those from diverse backgrounds and cultures. The ability to understand social and ethical norms for behavior and to recognize family, school, and community resources and supports</a:t>
            </a:r>
            <a:r>
              <a:rPr lang="en-US" b="1" dirty="0" smtClean="0"/>
              <a:t>.</a:t>
            </a:r>
          </a:p>
          <a:p>
            <a:pPr marL="0" indent="0">
              <a:buNone/>
            </a:pPr>
            <a:endParaRPr lang="en-US" sz="2000" b="1" dirty="0"/>
          </a:p>
          <a:p>
            <a:pPr lvl="1"/>
            <a:r>
              <a:rPr lang="en-US" sz="2400" b="1" dirty="0" smtClean="0"/>
              <a:t>Perspective-taking			-&gt; How can I better understand why</a:t>
            </a:r>
            <a:endParaRPr lang="en-US" sz="2400" b="1" dirty="0"/>
          </a:p>
          <a:p>
            <a:pPr lvl="1"/>
            <a:r>
              <a:rPr lang="en-US" sz="2400" b="1" dirty="0" smtClean="0"/>
              <a:t>Empathy				    people think &amp; feel the way they do?</a:t>
            </a:r>
            <a:endParaRPr lang="en-US" sz="2400" b="1" dirty="0"/>
          </a:p>
          <a:p>
            <a:pPr lvl="1"/>
            <a:r>
              <a:rPr lang="en-US" sz="2400" b="1" dirty="0"/>
              <a:t>Appreciating </a:t>
            </a:r>
            <a:r>
              <a:rPr lang="en-US" sz="2400" b="1" dirty="0" smtClean="0"/>
              <a:t>diversity		-&gt; How can I adjust my actions so that my </a:t>
            </a:r>
            <a:endParaRPr lang="en-US" sz="2400" b="1" dirty="0"/>
          </a:p>
          <a:p>
            <a:pPr lvl="1"/>
            <a:r>
              <a:rPr lang="en-US" sz="2400" b="1" dirty="0"/>
              <a:t>Respect for </a:t>
            </a:r>
            <a:r>
              <a:rPr lang="en-US" sz="2400" b="1" dirty="0" smtClean="0"/>
              <a:t>others			    interactions with different people turn</a:t>
            </a:r>
            <a:endParaRPr lang="en-US" sz="2400" b="1" dirty="0"/>
          </a:p>
          <a:p>
            <a:pPr marL="3657600" lvl="8" indent="0">
              <a:buNone/>
            </a:pPr>
            <a:r>
              <a:rPr lang="en-US" dirty="0"/>
              <a:t>	</a:t>
            </a:r>
            <a:r>
              <a:rPr lang="en-US" dirty="0" smtClean="0"/>
              <a:t>	       </a:t>
            </a:r>
            <a:r>
              <a:rPr lang="en-US" sz="2400" b="1" dirty="0" smtClean="0"/>
              <a:t>out well?</a:t>
            </a:r>
            <a:endParaRPr lang="en-US" sz="2400" b="1" dirty="0"/>
          </a:p>
        </p:txBody>
      </p:sp>
    </p:spTree>
    <p:extLst>
      <p:ext uri="{BB962C8B-B14F-4D97-AF65-F5344CB8AC3E}">
        <p14:creationId xmlns:p14="http://schemas.microsoft.com/office/powerpoint/2010/main" val="2997743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9" y="753228"/>
            <a:ext cx="10011794" cy="1080938"/>
          </a:xfrm>
        </p:spPr>
        <p:txBody>
          <a:bodyPr/>
          <a:lstStyle/>
          <a:p>
            <a:pPr algn="ctr"/>
            <a:r>
              <a:rPr lang="en-US" b="1" dirty="0"/>
              <a:t>SEL Core Competencies: </a:t>
            </a:r>
            <a:r>
              <a:rPr lang="en-US" b="1" dirty="0" smtClean="0"/>
              <a:t>Relationship Skills</a:t>
            </a:r>
            <a:endParaRPr lang="en-US" dirty="0"/>
          </a:p>
        </p:txBody>
      </p:sp>
      <p:sp>
        <p:nvSpPr>
          <p:cNvPr id="3" name="Content Placeholder 2"/>
          <p:cNvSpPr>
            <a:spLocks noGrp="1"/>
          </p:cNvSpPr>
          <p:nvPr>
            <p:ph idx="1"/>
          </p:nvPr>
        </p:nvSpPr>
        <p:spPr>
          <a:xfrm>
            <a:off x="94129" y="2164975"/>
            <a:ext cx="11994777" cy="4450977"/>
          </a:xfrm>
        </p:spPr>
        <p:txBody>
          <a:bodyPr/>
          <a:lstStyle/>
          <a:p>
            <a:pPr marL="0" indent="0">
              <a:buNone/>
            </a:pPr>
            <a:r>
              <a:rPr lang="en-US" sz="2800" b="1" dirty="0" smtClean="0"/>
              <a:t>The </a:t>
            </a:r>
            <a:r>
              <a:rPr lang="en-US" sz="2800" b="1" dirty="0"/>
              <a:t>ability to establish and maintain healthy and rewarding relationships with diverse individuals and groups. The ability to communicate clearly, listen well, cooperate with others, resist inappropriate social pressure, negotiate conflict constructively, and seek and offer help when needed</a:t>
            </a:r>
            <a:r>
              <a:rPr lang="en-US" sz="2800" b="1" dirty="0" smtClean="0"/>
              <a:t>.</a:t>
            </a:r>
          </a:p>
          <a:p>
            <a:pPr marL="0" indent="0">
              <a:buNone/>
            </a:pPr>
            <a:endParaRPr lang="en-US" sz="2000" dirty="0"/>
          </a:p>
          <a:p>
            <a:pPr lvl="1"/>
            <a:r>
              <a:rPr lang="en-US" sz="2400" b="1" dirty="0" smtClean="0"/>
              <a:t>Communication				-&gt; How can I communicate my</a:t>
            </a:r>
            <a:endParaRPr lang="en-US" sz="2400" b="1" dirty="0"/>
          </a:p>
          <a:p>
            <a:pPr lvl="1"/>
            <a:r>
              <a:rPr lang="en-US" sz="2400" b="1" dirty="0"/>
              <a:t>Social </a:t>
            </a:r>
            <a:r>
              <a:rPr lang="en-US" sz="2400" b="1" dirty="0" smtClean="0"/>
              <a:t>engagement				    expectations to other people?</a:t>
            </a:r>
            <a:endParaRPr lang="en-US" sz="2400" b="1" dirty="0"/>
          </a:p>
          <a:p>
            <a:pPr lvl="1"/>
            <a:r>
              <a:rPr lang="en-US" sz="2400" b="1" dirty="0" smtClean="0"/>
              <a:t>Relationship-building			-&gt; How can I communicate with other</a:t>
            </a:r>
            <a:endParaRPr lang="en-US" sz="2400" b="1" dirty="0"/>
          </a:p>
          <a:p>
            <a:pPr lvl="1"/>
            <a:r>
              <a:rPr lang="en-US" sz="2400" b="1" dirty="0" smtClean="0"/>
              <a:t>Teamwork					    people to understand and manage</a:t>
            </a:r>
            <a:endParaRPr lang="en-US" sz="2400" b="1" dirty="0"/>
          </a:p>
          <a:p>
            <a:pPr marL="0" indent="0">
              <a:buNone/>
            </a:pPr>
            <a:r>
              <a:rPr lang="en-US" dirty="0" smtClean="0"/>
              <a:t>							</a:t>
            </a:r>
            <a:r>
              <a:rPr lang="en-US" b="1" dirty="0" smtClean="0"/>
              <a:t>    their expectations of me?</a:t>
            </a:r>
            <a:endParaRPr lang="en-US" b="1" dirty="0"/>
          </a:p>
        </p:txBody>
      </p:sp>
    </p:spTree>
    <p:extLst>
      <p:ext uri="{BB962C8B-B14F-4D97-AF65-F5344CB8AC3E}">
        <p14:creationId xmlns:p14="http://schemas.microsoft.com/office/powerpoint/2010/main" val="2773039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9" y="753228"/>
            <a:ext cx="11846857" cy="1080938"/>
          </a:xfrm>
        </p:spPr>
        <p:txBody>
          <a:bodyPr/>
          <a:lstStyle/>
          <a:p>
            <a:pPr algn="ctr"/>
            <a:r>
              <a:rPr lang="en-US" b="1" dirty="0"/>
              <a:t>SEL Core Competencies: </a:t>
            </a:r>
            <a:r>
              <a:rPr lang="en-US" b="1" dirty="0" smtClean="0"/>
              <a:t>Responsible Decision-Making</a:t>
            </a:r>
            <a:endParaRPr lang="en-US" dirty="0"/>
          </a:p>
        </p:txBody>
      </p:sp>
      <p:sp>
        <p:nvSpPr>
          <p:cNvPr id="3" name="Content Placeholder 2"/>
          <p:cNvSpPr>
            <a:spLocks noGrp="1"/>
          </p:cNvSpPr>
          <p:nvPr>
            <p:ph idx="1"/>
          </p:nvPr>
        </p:nvSpPr>
        <p:spPr>
          <a:xfrm>
            <a:off x="147918" y="2336873"/>
            <a:ext cx="11846858" cy="4359762"/>
          </a:xfrm>
        </p:spPr>
        <p:txBody>
          <a:bodyPr>
            <a:normAutofit lnSpcReduction="10000"/>
          </a:bodyPr>
          <a:lstStyle/>
          <a:p>
            <a:pPr marL="0" indent="0">
              <a:buNone/>
            </a:pPr>
            <a:r>
              <a:rPr lang="en-US" sz="2800" b="1" dirty="0" smtClean="0"/>
              <a:t>The </a:t>
            </a:r>
            <a:r>
              <a:rPr lang="en-US" sz="2800" b="1" dirty="0"/>
              <a:t>ability to make constructive choices about personal behavior and social interactions based on ethical standards, safety concerns, and social norms. The realistic evaluation of consequences of various actions, and a consideration of the well-being of oneself and others</a:t>
            </a:r>
            <a:r>
              <a:rPr lang="en-US" sz="2800" b="1" dirty="0" smtClean="0"/>
              <a:t>.</a:t>
            </a:r>
          </a:p>
          <a:p>
            <a:pPr marL="0" indent="0">
              <a:buNone/>
            </a:pPr>
            <a:endParaRPr lang="en-US" sz="2000" dirty="0"/>
          </a:p>
          <a:p>
            <a:pPr lvl="1"/>
            <a:r>
              <a:rPr lang="en-US" sz="2400" b="1" dirty="0"/>
              <a:t>Identifying </a:t>
            </a:r>
            <a:r>
              <a:rPr lang="en-US" sz="2400" b="1" dirty="0" smtClean="0"/>
              <a:t>problems			-&gt; What consequences will my actions </a:t>
            </a:r>
            <a:endParaRPr lang="en-US" sz="2400" b="1" dirty="0"/>
          </a:p>
          <a:p>
            <a:pPr lvl="1"/>
            <a:r>
              <a:rPr lang="en-US" sz="2400" b="1" dirty="0"/>
              <a:t>Analyzing </a:t>
            </a:r>
            <a:r>
              <a:rPr lang="en-US" sz="2400" b="1" dirty="0" smtClean="0"/>
              <a:t>situations			     have on myself and others?</a:t>
            </a:r>
            <a:endParaRPr lang="en-US" sz="2400" b="1" dirty="0"/>
          </a:p>
          <a:p>
            <a:pPr lvl="1"/>
            <a:r>
              <a:rPr lang="en-US" sz="2400" b="1" dirty="0"/>
              <a:t>Solving </a:t>
            </a:r>
            <a:r>
              <a:rPr lang="en-US" sz="2400" b="1" dirty="0" smtClean="0"/>
              <a:t>problems			-&gt; How do my choices align with my</a:t>
            </a:r>
          </a:p>
          <a:p>
            <a:pPr lvl="1"/>
            <a:r>
              <a:rPr lang="en-US" sz="2400" b="1" dirty="0" smtClean="0"/>
              <a:t>Evaluating				     values?</a:t>
            </a:r>
          </a:p>
          <a:p>
            <a:pPr lvl="1"/>
            <a:r>
              <a:rPr lang="en-US" sz="2400" b="1" dirty="0" smtClean="0"/>
              <a:t>Reflecting				</a:t>
            </a:r>
            <a:r>
              <a:rPr lang="en-US" sz="2400" b="1" dirty="0"/>
              <a:t> -&gt; How can I solve problems </a:t>
            </a:r>
            <a:r>
              <a:rPr lang="en-US" sz="2400" b="1" dirty="0" smtClean="0"/>
              <a:t>creatively?</a:t>
            </a:r>
            <a:endParaRPr lang="en-US" sz="2400" b="1" dirty="0"/>
          </a:p>
          <a:p>
            <a:pPr lvl="1"/>
            <a:r>
              <a:rPr lang="en-US" sz="2400" b="1" dirty="0"/>
              <a:t>Ethical responsibility</a:t>
            </a:r>
          </a:p>
          <a:p>
            <a:endParaRPr lang="en-US" dirty="0"/>
          </a:p>
        </p:txBody>
      </p:sp>
    </p:spTree>
    <p:extLst>
      <p:ext uri="{BB962C8B-B14F-4D97-AF65-F5344CB8AC3E}">
        <p14:creationId xmlns:p14="http://schemas.microsoft.com/office/powerpoint/2010/main" val="3417378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 y="753228"/>
            <a:ext cx="10368032" cy="1080938"/>
          </a:xfrm>
        </p:spPr>
        <p:txBody>
          <a:bodyPr>
            <a:normAutofit fontScale="90000"/>
          </a:bodyPr>
          <a:lstStyle/>
          <a:p>
            <a:pPr algn="ctr"/>
            <a:r>
              <a:rPr lang="en-US" b="1" dirty="0" smtClean="0"/>
              <a:t>Benefits of SEL</a:t>
            </a:r>
            <a:r>
              <a:rPr lang="en-US" b="1" dirty="0"/>
              <a:t/>
            </a:r>
            <a:br>
              <a:rPr lang="en-US" b="1" dirty="0"/>
            </a:br>
            <a:r>
              <a:rPr lang="en-US" sz="2000" b="1" dirty="0" smtClean="0"/>
              <a:t>(</a:t>
            </a:r>
            <a:r>
              <a:rPr lang="en-US" sz="2000" b="1" i="1" dirty="0" smtClean="0"/>
              <a:t>The Aspen Institute – National Commission on Social, Emotional and Academic Development</a:t>
            </a:r>
            <a:r>
              <a:rPr lang="en-US" sz="2000" b="1" dirty="0" smtClean="0"/>
              <a:t>)</a:t>
            </a:r>
            <a:endParaRPr lang="en-US" sz="2000" b="1" dirty="0"/>
          </a:p>
        </p:txBody>
      </p:sp>
      <p:sp>
        <p:nvSpPr>
          <p:cNvPr id="3" name="Content Placeholder 2"/>
          <p:cNvSpPr>
            <a:spLocks noGrp="1"/>
          </p:cNvSpPr>
          <p:nvPr>
            <p:ph idx="1"/>
          </p:nvPr>
        </p:nvSpPr>
        <p:spPr>
          <a:xfrm>
            <a:off x="322729" y="2336873"/>
            <a:ext cx="11510683" cy="4332868"/>
          </a:xfrm>
        </p:spPr>
        <p:txBody>
          <a:bodyPr>
            <a:normAutofit fontScale="85000" lnSpcReduction="20000"/>
          </a:bodyPr>
          <a:lstStyle/>
          <a:p>
            <a:r>
              <a:rPr lang="en-US" sz="3200" b="1" dirty="0" smtClean="0"/>
              <a:t>Improved attitudes and behaviors</a:t>
            </a:r>
          </a:p>
          <a:p>
            <a:pPr lvl="1"/>
            <a:r>
              <a:rPr lang="en-US" sz="2800" b="1" dirty="0" smtClean="0"/>
              <a:t>Reduction in classroom and criminal misconduct, substance abuse, pregnancy, drop out rates, and mental health issues. </a:t>
            </a:r>
          </a:p>
          <a:p>
            <a:endParaRPr lang="en-US" sz="3200" b="1" dirty="0" smtClean="0"/>
          </a:p>
          <a:p>
            <a:r>
              <a:rPr lang="en-US" sz="3200" b="1" dirty="0" smtClean="0"/>
              <a:t>Better relationships with peers, families, and adults.</a:t>
            </a:r>
          </a:p>
          <a:p>
            <a:endParaRPr lang="en-US" sz="3200" b="1" dirty="0" smtClean="0"/>
          </a:p>
          <a:p>
            <a:r>
              <a:rPr lang="en-US" sz="3200" b="1" dirty="0" smtClean="0"/>
              <a:t>More time spent on teaching and learning; less time spent on classroom management.</a:t>
            </a:r>
          </a:p>
          <a:p>
            <a:endParaRPr lang="en-US" sz="3200" b="1" dirty="0" smtClean="0"/>
          </a:p>
          <a:p>
            <a:r>
              <a:rPr lang="en-US" sz="3200" b="1" dirty="0" smtClean="0"/>
              <a:t>Increased academic performance, graduation rates, postsecondary enrollment and completion, employment rates and average wages.</a:t>
            </a:r>
            <a:endParaRPr lang="en-US" sz="3200" b="1" dirty="0"/>
          </a:p>
        </p:txBody>
      </p:sp>
    </p:spTree>
    <p:extLst>
      <p:ext uri="{BB962C8B-B14F-4D97-AF65-F5344CB8AC3E}">
        <p14:creationId xmlns:p14="http://schemas.microsoft.com/office/powerpoint/2010/main" val="665098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 y="753228"/>
            <a:ext cx="10200053" cy="1080938"/>
          </a:xfrm>
        </p:spPr>
        <p:txBody>
          <a:bodyPr/>
          <a:lstStyle/>
          <a:p>
            <a:pPr algn="ctr"/>
            <a:r>
              <a:rPr lang="en-US" b="1" dirty="0" smtClean="0"/>
              <a:t>Using SEL Practices to Address Disproportionality</a:t>
            </a:r>
            <a:endParaRPr lang="en-US" b="1" dirty="0"/>
          </a:p>
        </p:txBody>
      </p:sp>
      <p:sp>
        <p:nvSpPr>
          <p:cNvPr id="3" name="Content Placeholder 2"/>
          <p:cNvSpPr>
            <a:spLocks noGrp="1"/>
          </p:cNvSpPr>
          <p:nvPr>
            <p:ph idx="1"/>
          </p:nvPr>
        </p:nvSpPr>
        <p:spPr>
          <a:xfrm>
            <a:off x="94129" y="2097741"/>
            <a:ext cx="11948171" cy="4618377"/>
          </a:xfrm>
        </p:spPr>
        <p:txBody>
          <a:bodyPr>
            <a:normAutofit/>
          </a:bodyPr>
          <a:lstStyle/>
          <a:p>
            <a:r>
              <a:rPr lang="en-US" b="1" dirty="0" smtClean="0"/>
              <a:t>Federal CRDC (Civil Rights Data Center) data on US High School </a:t>
            </a:r>
            <a:r>
              <a:rPr lang="en-US" b="1" u="sng" dirty="0" smtClean="0"/>
              <a:t>suspensions and expulsions </a:t>
            </a:r>
            <a:r>
              <a:rPr lang="en-US" b="1" dirty="0" smtClean="0"/>
              <a:t> (2013-14) show:</a:t>
            </a:r>
          </a:p>
          <a:p>
            <a:pPr marL="0" indent="0">
              <a:buNone/>
            </a:pPr>
            <a:endParaRPr lang="en-US" b="1" dirty="0" smtClean="0"/>
          </a:p>
          <a:p>
            <a:pPr lvl="1"/>
            <a:r>
              <a:rPr lang="en-US" b="1" dirty="0" smtClean="0"/>
              <a:t>Black students are 16% of the K-12 population but represent 32-42% of suspended and expelled students, compared to White students, who are suspended and expelled at similar rates (31-40%) but represent 50% of the K-12 population.  </a:t>
            </a:r>
          </a:p>
          <a:p>
            <a:pPr marL="457200" lvl="1" indent="0">
              <a:buNone/>
            </a:pPr>
            <a:endParaRPr lang="en-US" b="1" dirty="0" smtClean="0"/>
          </a:p>
          <a:p>
            <a:pPr lvl="1"/>
            <a:r>
              <a:rPr lang="en-US" b="1" dirty="0" smtClean="0"/>
              <a:t>On average, 4.6% of White students are suspended, nationally, compared to 16.4% of Black students  - a rate 3x greater than White students.</a:t>
            </a:r>
          </a:p>
          <a:p>
            <a:pPr marL="457200" lvl="1" indent="0">
              <a:buNone/>
            </a:pPr>
            <a:endParaRPr lang="en-US" b="1" dirty="0" smtClean="0"/>
          </a:p>
          <a:p>
            <a:pPr lvl="1"/>
            <a:r>
              <a:rPr lang="en-US" b="1" dirty="0" smtClean="0"/>
              <a:t>In WA (2016-17), Black students are 4.4% of K-12 (9.5% suspended), </a:t>
            </a:r>
            <a:r>
              <a:rPr lang="en-US" b="1" dirty="0" err="1" smtClean="0"/>
              <a:t>Latinx</a:t>
            </a:r>
            <a:r>
              <a:rPr lang="en-US" b="1" dirty="0" smtClean="0"/>
              <a:t> students are 22.8% of K-12 (26% suspended) and White students are 56% of K-12 (49.8%) were suspended.</a:t>
            </a:r>
            <a:endParaRPr lang="en-US" b="1" dirty="0"/>
          </a:p>
          <a:p>
            <a:pPr lvl="1"/>
            <a:endParaRPr lang="en-US" b="1" dirty="0"/>
          </a:p>
        </p:txBody>
      </p:sp>
    </p:spTree>
    <p:extLst>
      <p:ext uri="{BB962C8B-B14F-4D97-AF65-F5344CB8AC3E}">
        <p14:creationId xmlns:p14="http://schemas.microsoft.com/office/powerpoint/2010/main" val="2450916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Using SEL Practices to Address </a:t>
            </a:r>
            <a:r>
              <a:rPr lang="en-US" b="1" dirty="0" smtClean="0"/>
              <a:t>Disproportionality</a:t>
            </a:r>
            <a:endParaRPr lang="en-US" dirty="0"/>
          </a:p>
        </p:txBody>
      </p:sp>
      <p:sp>
        <p:nvSpPr>
          <p:cNvPr id="3" name="Content Placeholder 2"/>
          <p:cNvSpPr>
            <a:spLocks noGrp="1"/>
          </p:cNvSpPr>
          <p:nvPr>
            <p:ph idx="1"/>
          </p:nvPr>
        </p:nvSpPr>
        <p:spPr>
          <a:xfrm>
            <a:off x="0" y="1983180"/>
            <a:ext cx="12192000" cy="4667002"/>
          </a:xfrm>
        </p:spPr>
        <p:txBody>
          <a:bodyPr>
            <a:normAutofit/>
          </a:bodyPr>
          <a:lstStyle/>
          <a:p>
            <a:endParaRPr lang="en-US" b="1" dirty="0" smtClean="0"/>
          </a:p>
          <a:p>
            <a:r>
              <a:rPr lang="en-US" b="1" dirty="0" smtClean="0"/>
              <a:t>Federal </a:t>
            </a:r>
            <a:r>
              <a:rPr lang="en-US" b="1" dirty="0"/>
              <a:t>CRDC data for </a:t>
            </a:r>
            <a:r>
              <a:rPr lang="en-US" b="1" u="sng" dirty="0"/>
              <a:t>pre-school suspensions </a:t>
            </a:r>
            <a:r>
              <a:rPr lang="en-US" b="1" dirty="0"/>
              <a:t>(2013-14) show Black children as 19% of all </a:t>
            </a:r>
            <a:r>
              <a:rPr lang="en-US" b="1" dirty="0" err="1"/>
              <a:t>pre-schoolers</a:t>
            </a:r>
            <a:r>
              <a:rPr lang="en-US" b="1" dirty="0"/>
              <a:t> and accounting for 47% of total suspensions.</a:t>
            </a:r>
          </a:p>
          <a:p>
            <a:endParaRPr lang="en-US" b="1" dirty="0" smtClean="0"/>
          </a:p>
          <a:p>
            <a:r>
              <a:rPr lang="en-US" b="1" dirty="0" smtClean="0"/>
              <a:t>Children </a:t>
            </a:r>
            <a:r>
              <a:rPr lang="en-US" b="1" dirty="0"/>
              <a:t>of color experience trauma at a higher rate than their White peers, and data show children in trauma have higher drop-out and incarceration rates.</a:t>
            </a:r>
          </a:p>
          <a:p>
            <a:pPr lvl="1"/>
            <a:r>
              <a:rPr lang="en-US" b="1" dirty="0"/>
              <a:t>In WA, Blacks are 3.98</a:t>
            </a:r>
            <a:r>
              <a:rPr lang="en-US" b="1" dirty="0">
                <a:latin typeface="Calibri" panose="020F0502020204030204" pitchFamily="34" charset="0"/>
              </a:rPr>
              <a:t>% of </a:t>
            </a:r>
            <a:r>
              <a:rPr lang="en-US" b="1" dirty="0"/>
              <a:t>the overall population, yet represent 18.3% of incarcerated adults (2016)</a:t>
            </a:r>
          </a:p>
          <a:p>
            <a:pPr lvl="1"/>
            <a:r>
              <a:rPr lang="en-US" b="1" dirty="0"/>
              <a:t>In WA, </a:t>
            </a:r>
            <a:r>
              <a:rPr lang="en-US" b="1" dirty="0">
                <a:latin typeface="Calibri" panose="020F0502020204030204" pitchFamily="34" charset="0"/>
              </a:rPr>
              <a:t>Black youth are 4.4% of the K-12 population, yet represent 20% of incarcerated youth (2016</a:t>
            </a:r>
            <a:r>
              <a:rPr lang="en-US" b="1" dirty="0" smtClean="0">
                <a:latin typeface="Calibri" panose="020F0502020204030204" pitchFamily="34" charset="0"/>
              </a:rPr>
              <a:t>)</a:t>
            </a:r>
          </a:p>
          <a:p>
            <a:pPr lvl="1"/>
            <a:r>
              <a:rPr lang="en-US" b="1" dirty="0"/>
              <a:t>In 6 states, African American youth are at least 10 times as likely to be held in placement as are white youth: NJ, WI, MT, DE, CT, and MA (2017)</a:t>
            </a:r>
          </a:p>
          <a:p>
            <a:pPr lvl="1"/>
            <a:endParaRPr lang="en-US" b="1" dirty="0"/>
          </a:p>
          <a:p>
            <a:endParaRPr lang="en-US" b="1" dirty="0" smtClean="0"/>
          </a:p>
          <a:p>
            <a:pPr marL="0" indent="0">
              <a:buNone/>
            </a:pPr>
            <a:endParaRPr lang="en-US" b="1" dirty="0"/>
          </a:p>
        </p:txBody>
      </p:sp>
    </p:spTree>
    <p:extLst>
      <p:ext uri="{BB962C8B-B14F-4D97-AF65-F5344CB8AC3E}">
        <p14:creationId xmlns:p14="http://schemas.microsoft.com/office/powerpoint/2010/main" val="3706012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Adverse Childhood Experiences (ACE’s)</a:t>
            </a:r>
            <a:endParaRPr lang="en-US" b="1" dirty="0"/>
          </a:p>
        </p:txBody>
      </p:sp>
      <p:sp>
        <p:nvSpPr>
          <p:cNvPr id="5" name="Text Placeholder 4"/>
          <p:cNvSpPr>
            <a:spLocks noGrp="1"/>
          </p:cNvSpPr>
          <p:nvPr>
            <p:ph type="body" idx="1"/>
          </p:nvPr>
        </p:nvSpPr>
        <p:spPr/>
        <p:txBody>
          <a:bodyPr/>
          <a:lstStyle/>
          <a:p>
            <a:pPr algn="ctr"/>
            <a:endParaRPr lang="en-US" sz="2800" b="1" dirty="0" smtClean="0"/>
          </a:p>
          <a:p>
            <a:pPr algn="ctr"/>
            <a:r>
              <a:rPr lang="en-US" sz="2800" b="1" dirty="0" smtClean="0"/>
              <a:t>Activity: Take the Assessment</a:t>
            </a:r>
            <a:r>
              <a:rPr lang="en-US" dirty="0" smtClean="0"/>
              <a:t>    </a:t>
            </a:r>
            <a:endParaRPr lang="en-US" dirty="0"/>
          </a:p>
        </p:txBody>
      </p:sp>
    </p:spTree>
    <p:extLst>
      <p:ext uri="{BB962C8B-B14F-4D97-AF65-F5344CB8AC3E}">
        <p14:creationId xmlns:p14="http://schemas.microsoft.com/office/powerpoint/2010/main" val="285760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three types of ACEs include abuse, neglect and household dys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10" y="2092151"/>
            <a:ext cx="9351681" cy="457758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94130" y="818131"/>
            <a:ext cx="10367682" cy="1080938"/>
          </a:xfrm>
        </p:spPr>
        <p:txBody>
          <a:bodyPr>
            <a:normAutofit fontScale="90000"/>
          </a:bodyPr>
          <a:lstStyle/>
          <a:p>
            <a:pPr algn="ctr"/>
            <a:r>
              <a:rPr lang="en-US" b="1" dirty="0" smtClean="0"/>
              <a:t>Three Types of Adverse Childhood Experiences (ACEs)</a:t>
            </a:r>
            <a:br>
              <a:rPr lang="en-US" b="1" dirty="0" smtClean="0"/>
            </a:br>
            <a:r>
              <a:rPr lang="en-US" sz="2000" b="1" dirty="0"/>
              <a:t>(</a:t>
            </a:r>
            <a:r>
              <a:rPr lang="en-US" sz="1800" b="1" i="1" dirty="0"/>
              <a:t>Source: Centers for Disease Control &amp; Prevention; Graphic: Robert Wood Johnson Foundation</a:t>
            </a:r>
            <a:r>
              <a:rPr lang="en-US" sz="1800" b="1" dirty="0"/>
              <a:t>)</a:t>
            </a:r>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1630517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ACE’s = Increased Health Risks</a:t>
            </a:r>
            <a:br>
              <a:rPr lang="en-US" b="1" dirty="0" smtClean="0"/>
            </a:br>
            <a:r>
              <a:rPr lang="en-US" sz="1800" dirty="0"/>
              <a:t/>
            </a:r>
            <a:br>
              <a:rPr lang="en-US" sz="1800" dirty="0"/>
            </a:br>
            <a:r>
              <a:rPr lang="en-US" sz="1800" b="1" dirty="0" smtClean="0"/>
              <a:t>(</a:t>
            </a:r>
            <a:r>
              <a:rPr lang="en-US" sz="1800" b="1" i="1" dirty="0" smtClean="0"/>
              <a:t>Source: Centers for Disease Control &amp; Prevention; Graphic: Robert Wood Johnson Foundation</a:t>
            </a:r>
            <a:r>
              <a:rPr lang="en-US" sz="1800" b="1" dirty="0" smtClean="0"/>
              <a:t>)</a:t>
            </a:r>
            <a:endParaRPr lang="en-US" sz="1800" b="1" dirty="0"/>
          </a:p>
        </p:txBody>
      </p:sp>
      <p:pic>
        <p:nvPicPr>
          <p:cNvPr id="2050" name="Picture 2" descr="Behaviors and physical and mental health condi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744" y="2229224"/>
            <a:ext cx="9768438" cy="43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72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Learner Outcomes</a:t>
            </a:r>
            <a:endParaRPr lang="en-US" b="1" dirty="0"/>
          </a:p>
        </p:txBody>
      </p:sp>
      <p:sp>
        <p:nvSpPr>
          <p:cNvPr id="3" name="Content Placeholder 2"/>
          <p:cNvSpPr>
            <a:spLocks noGrp="1"/>
          </p:cNvSpPr>
          <p:nvPr>
            <p:ph idx="1"/>
          </p:nvPr>
        </p:nvSpPr>
        <p:spPr>
          <a:xfrm>
            <a:off x="112889" y="2288158"/>
            <a:ext cx="11957591" cy="4569841"/>
          </a:xfrm>
        </p:spPr>
        <p:txBody>
          <a:bodyPr>
            <a:normAutofit fontScale="92500" lnSpcReduction="10000"/>
          </a:bodyPr>
          <a:lstStyle/>
          <a:p>
            <a:r>
              <a:rPr lang="en-US" sz="3200" b="1" dirty="0"/>
              <a:t>Gain an understanding of the </a:t>
            </a:r>
            <a:r>
              <a:rPr lang="en-US" sz="3200" b="1" dirty="0" smtClean="0"/>
              <a:t>differences </a:t>
            </a:r>
            <a:r>
              <a:rPr lang="en-US" sz="3200" b="1" dirty="0"/>
              <a:t>between </a:t>
            </a:r>
            <a:r>
              <a:rPr lang="en-US" sz="3200" b="1" dirty="0" smtClean="0"/>
              <a:t>Equity,  Equality, Educational Equity, and SEL and Equity.</a:t>
            </a:r>
          </a:p>
          <a:p>
            <a:pPr marL="0" indent="0">
              <a:buNone/>
            </a:pPr>
            <a:endParaRPr lang="en-US" sz="3200" b="1" dirty="0" smtClean="0"/>
          </a:p>
          <a:p>
            <a:r>
              <a:rPr lang="en-US" sz="3200" b="1" dirty="0" smtClean="0"/>
              <a:t>Gain an understanding of SEL Principles, ACE’s (Adverse Childhood Experiences), and Toxic Stress/Trauma issues.</a:t>
            </a:r>
          </a:p>
          <a:p>
            <a:pPr marL="0" indent="0">
              <a:buNone/>
            </a:pPr>
            <a:endParaRPr lang="en-US" sz="3200" b="1" dirty="0" smtClean="0"/>
          </a:p>
          <a:p>
            <a:r>
              <a:rPr lang="en-US" sz="3200" b="1" dirty="0" smtClean="0"/>
              <a:t>Explore how SEL and Equity intersect.</a:t>
            </a:r>
          </a:p>
          <a:p>
            <a:pPr marL="0" indent="0">
              <a:buNone/>
            </a:pPr>
            <a:endParaRPr lang="en-US" sz="3200" b="1" dirty="0" smtClean="0"/>
          </a:p>
          <a:p>
            <a:r>
              <a:rPr lang="en-US" sz="3200" b="1" dirty="0" smtClean="0"/>
              <a:t>Learn strategies to ensure SEL is a part of equitable policy, strategic plan, and resource allocation decisions.</a:t>
            </a:r>
            <a:endParaRPr lang="en-US" sz="3200" b="1" dirty="0"/>
          </a:p>
        </p:txBody>
      </p:sp>
    </p:spTree>
    <p:extLst>
      <p:ext uri="{BB962C8B-B14F-4D97-AF65-F5344CB8AC3E}">
        <p14:creationId xmlns:p14="http://schemas.microsoft.com/office/powerpoint/2010/main" val="4202814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54" y="533762"/>
            <a:ext cx="9950822" cy="5790476"/>
          </a:xfrm>
          <a:prstGeom prst="rect">
            <a:avLst/>
          </a:prstGeom>
        </p:spPr>
      </p:pic>
    </p:spTree>
    <p:extLst>
      <p:ext uri="{BB962C8B-B14F-4D97-AF65-F5344CB8AC3E}">
        <p14:creationId xmlns:p14="http://schemas.microsoft.com/office/powerpoint/2010/main" val="1501972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Toxic Stress</a:t>
            </a:r>
            <a:endParaRPr lang="en-US" b="1" dirty="0"/>
          </a:p>
        </p:txBody>
      </p:sp>
      <p:sp>
        <p:nvSpPr>
          <p:cNvPr id="5" name="Text Placeholder 4"/>
          <p:cNvSpPr>
            <a:spLocks noGrp="1"/>
          </p:cNvSpPr>
          <p:nvPr>
            <p:ph type="body" idx="1"/>
          </p:nvPr>
        </p:nvSpPr>
        <p:spPr/>
        <p:txBody>
          <a:bodyPr>
            <a:normAutofit/>
          </a:bodyPr>
          <a:lstStyle/>
          <a:p>
            <a:r>
              <a:rPr lang="en-US" sz="2800" b="1" dirty="0"/>
              <a:t>Too much stress </a:t>
            </a:r>
            <a:r>
              <a:rPr lang="en-US" sz="2800" dirty="0"/>
              <a:t>= </a:t>
            </a:r>
            <a:r>
              <a:rPr lang="en-US" sz="2800" b="1" dirty="0"/>
              <a:t>toxic stress </a:t>
            </a:r>
            <a:endParaRPr lang="en-US" sz="2800" b="1" dirty="0" smtClean="0"/>
          </a:p>
          <a:p>
            <a:r>
              <a:rPr lang="en-US" sz="2800" b="1" dirty="0" smtClean="0"/>
              <a:t>(Occurs </a:t>
            </a:r>
            <a:r>
              <a:rPr lang="en-US" sz="2800" b="1" dirty="0"/>
              <a:t>when </a:t>
            </a:r>
            <a:r>
              <a:rPr lang="en-US" sz="2800" b="1" dirty="0" smtClean="0"/>
              <a:t>a child </a:t>
            </a:r>
            <a:r>
              <a:rPr lang="en-US" sz="2800" b="1" dirty="0"/>
              <a:t>is </a:t>
            </a:r>
            <a:r>
              <a:rPr lang="en-US" sz="2800" b="1" dirty="0" smtClean="0"/>
              <a:t>overloaded)</a:t>
            </a:r>
            <a:endParaRPr lang="en-US" sz="2800" dirty="0"/>
          </a:p>
        </p:txBody>
      </p:sp>
    </p:spTree>
    <p:extLst>
      <p:ext uri="{BB962C8B-B14F-4D97-AF65-F5344CB8AC3E}">
        <p14:creationId xmlns:p14="http://schemas.microsoft.com/office/powerpoint/2010/main" val="1510877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18" y="404248"/>
            <a:ext cx="9628094" cy="6009999"/>
          </a:xfrm>
          <a:prstGeom prst="rect">
            <a:avLst/>
          </a:prstGeom>
        </p:spPr>
      </p:pic>
    </p:spTree>
    <p:extLst>
      <p:ext uri="{BB962C8B-B14F-4D97-AF65-F5344CB8AC3E}">
        <p14:creationId xmlns:p14="http://schemas.microsoft.com/office/powerpoint/2010/main" val="3170163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Three Types of Stress Responses: </a:t>
            </a:r>
            <a:br>
              <a:rPr lang="en-US" b="1" dirty="0" smtClean="0"/>
            </a:br>
            <a:r>
              <a:rPr lang="en-US" b="1" dirty="0" smtClean="0"/>
              <a:t>Effects on the Body</a:t>
            </a:r>
            <a:endParaRPr lang="en-US" b="1" dirty="0"/>
          </a:p>
        </p:txBody>
      </p:sp>
      <p:sp>
        <p:nvSpPr>
          <p:cNvPr id="12" name="Text Placeholder 11"/>
          <p:cNvSpPr>
            <a:spLocks noGrp="1"/>
          </p:cNvSpPr>
          <p:nvPr>
            <p:ph type="body" idx="1"/>
          </p:nvPr>
        </p:nvSpPr>
        <p:spPr>
          <a:xfrm>
            <a:off x="660946" y="2336873"/>
            <a:ext cx="2552901" cy="576262"/>
          </a:xfrm>
        </p:spPr>
        <p:txBody>
          <a:bodyPr/>
          <a:lstStyle/>
          <a:p>
            <a:pPr algn="ctr"/>
            <a:r>
              <a:rPr lang="en-US" b="1" i="1" u="sng" dirty="0" smtClean="0"/>
              <a:t>Positive Stress Response</a:t>
            </a:r>
            <a:endParaRPr lang="en-US" b="1" i="1" u="sng" dirty="0"/>
          </a:p>
        </p:txBody>
      </p:sp>
      <p:sp>
        <p:nvSpPr>
          <p:cNvPr id="15" name="Text Placeholder 14"/>
          <p:cNvSpPr>
            <a:spLocks noGrp="1"/>
          </p:cNvSpPr>
          <p:nvPr>
            <p:ph type="body" sz="half" idx="15"/>
          </p:nvPr>
        </p:nvSpPr>
        <p:spPr>
          <a:xfrm>
            <a:off x="680322" y="3022673"/>
            <a:ext cx="3004172" cy="3606727"/>
          </a:xfrm>
        </p:spPr>
        <p:txBody>
          <a:bodyPr>
            <a:noAutofit/>
          </a:bodyPr>
          <a:lstStyle/>
          <a:p>
            <a:r>
              <a:rPr lang="en-US" sz="2000" b="1" dirty="0" smtClean="0"/>
              <a:t>Normal and essential part of healthy development.</a:t>
            </a:r>
          </a:p>
          <a:p>
            <a:endParaRPr lang="en-US" sz="2000" b="1" dirty="0" smtClean="0"/>
          </a:p>
          <a:p>
            <a:r>
              <a:rPr lang="en-US" sz="2000" b="1" u="sng" dirty="0" smtClean="0"/>
              <a:t>Examples</a:t>
            </a:r>
            <a:r>
              <a:rPr lang="en-US" sz="2000" b="1" dirty="0" smtClean="0"/>
              <a:t>:</a:t>
            </a:r>
          </a:p>
          <a:p>
            <a:r>
              <a:rPr lang="en-US" sz="2000" b="1" dirty="0" smtClean="0"/>
              <a:t>1) First day with a   new caregiver</a:t>
            </a:r>
          </a:p>
          <a:p>
            <a:r>
              <a:rPr lang="en-US" sz="2000" b="1" dirty="0" smtClean="0"/>
              <a:t>2) Receiving an immunization shot</a:t>
            </a:r>
            <a:endParaRPr lang="en-US" sz="2000" b="1" dirty="0"/>
          </a:p>
        </p:txBody>
      </p:sp>
      <p:sp>
        <p:nvSpPr>
          <p:cNvPr id="13" name="Text Placeholder 12"/>
          <p:cNvSpPr>
            <a:spLocks noGrp="1"/>
          </p:cNvSpPr>
          <p:nvPr>
            <p:ph type="body" sz="quarter" idx="3"/>
          </p:nvPr>
        </p:nvSpPr>
        <p:spPr/>
        <p:txBody>
          <a:bodyPr/>
          <a:lstStyle/>
          <a:p>
            <a:pPr algn="ctr"/>
            <a:r>
              <a:rPr lang="en-US" b="1" i="1" u="sng" dirty="0" smtClean="0"/>
              <a:t>Tolerable Stress Response</a:t>
            </a:r>
            <a:endParaRPr lang="en-US" b="1" i="1" u="sng" dirty="0"/>
          </a:p>
        </p:txBody>
      </p:sp>
      <p:sp>
        <p:nvSpPr>
          <p:cNvPr id="16" name="Text Placeholder 15"/>
          <p:cNvSpPr>
            <a:spLocks noGrp="1"/>
          </p:cNvSpPr>
          <p:nvPr>
            <p:ph type="body" sz="half" idx="16"/>
          </p:nvPr>
        </p:nvSpPr>
        <p:spPr>
          <a:xfrm>
            <a:off x="3730023" y="3022673"/>
            <a:ext cx="4082717" cy="3606727"/>
          </a:xfrm>
        </p:spPr>
        <p:txBody>
          <a:bodyPr>
            <a:noAutofit/>
          </a:bodyPr>
          <a:lstStyle/>
          <a:p>
            <a:r>
              <a:rPr lang="en-US" sz="2000" b="1" dirty="0" smtClean="0"/>
              <a:t>Result of more severe, longer-lasting difficulties.</a:t>
            </a:r>
          </a:p>
          <a:p>
            <a:r>
              <a:rPr lang="en-US" sz="2000" b="1" dirty="0" smtClean="0"/>
              <a:t>If time-limited and buffered by relationships, brain and other organs recover.</a:t>
            </a:r>
          </a:p>
          <a:p>
            <a:r>
              <a:rPr lang="en-US" sz="2000" b="1" u="sng" dirty="0" smtClean="0"/>
              <a:t>Examples</a:t>
            </a:r>
            <a:r>
              <a:rPr lang="en-US" sz="2000" b="1" dirty="0" smtClean="0"/>
              <a:t>:</a:t>
            </a:r>
          </a:p>
          <a:p>
            <a:r>
              <a:rPr lang="en-US" sz="2000" b="1" dirty="0" smtClean="0"/>
              <a:t>1) Loss of a loved one</a:t>
            </a:r>
          </a:p>
          <a:p>
            <a:r>
              <a:rPr lang="en-US" sz="2000" b="1" dirty="0" smtClean="0"/>
              <a:t>2) Experiencing a natural disaster</a:t>
            </a:r>
          </a:p>
          <a:p>
            <a:r>
              <a:rPr lang="en-US" sz="2000" b="1" dirty="0" smtClean="0"/>
              <a:t>3) Frightening injury</a:t>
            </a:r>
            <a:endParaRPr lang="en-US" sz="2000" b="1" dirty="0"/>
          </a:p>
        </p:txBody>
      </p:sp>
      <p:sp>
        <p:nvSpPr>
          <p:cNvPr id="14" name="Text Placeholder 13"/>
          <p:cNvSpPr>
            <a:spLocks noGrp="1"/>
          </p:cNvSpPr>
          <p:nvPr>
            <p:ph type="body" sz="quarter" idx="13"/>
          </p:nvPr>
        </p:nvSpPr>
        <p:spPr>
          <a:xfrm>
            <a:off x="8189258" y="2336873"/>
            <a:ext cx="2689413" cy="576262"/>
          </a:xfrm>
        </p:spPr>
        <p:txBody>
          <a:bodyPr/>
          <a:lstStyle/>
          <a:p>
            <a:pPr algn="ctr"/>
            <a:r>
              <a:rPr lang="en-US" b="1" i="1" u="sng" dirty="0" smtClean="0"/>
              <a:t>Toxic Stress Response</a:t>
            </a:r>
            <a:endParaRPr lang="en-US" b="1" i="1" u="sng" dirty="0"/>
          </a:p>
        </p:txBody>
      </p:sp>
      <p:sp>
        <p:nvSpPr>
          <p:cNvPr id="17" name="Text Placeholder 16"/>
          <p:cNvSpPr>
            <a:spLocks noGrp="1"/>
          </p:cNvSpPr>
          <p:nvPr>
            <p:ph type="body" sz="half" idx="17"/>
          </p:nvPr>
        </p:nvSpPr>
        <p:spPr>
          <a:xfrm>
            <a:off x="7858269" y="3022673"/>
            <a:ext cx="3854118" cy="3606727"/>
          </a:xfrm>
        </p:spPr>
        <p:txBody>
          <a:bodyPr>
            <a:normAutofit/>
          </a:bodyPr>
          <a:lstStyle/>
          <a:p>
            <a:r>
              <a:rPr lang="en-US" sz="2000" b="1" dirty="0" smtClean="0"/>
              <a:t>Result of strong, frequent and/or prolonged adversity.</a:t>
            </a:r>
          </a:p>
          <a:p>
            <a:r>
              <a:rPr lang="en-US" sz="2000" b="1" dirty="0" smtClean="0"/>
              <a:t>Can disrupt development of brain architecture and other organ systems.</a:t>
            </a:r>
          </a:p>
          <a:p>
            <a:r>
              <a:rPr lang="en-US" sz="2000" b="1" u="sng" dirty="0" smtClean="0"/>
              <a:t>Examples</a:t>
            </a:r>
            <a:r>
              <a:rPr lang="en-US" sz="2000" b="1" dirty="0" smtClean="0"/>
              <a:t>:</a:t>
            </a:r>
          </a:p>
          <a:p>
            <a:pPr marL="457200" indent="-457200">
              <a:buAutoNum type="arabicParenR"/>
            </a:pPr>
            <a:r>
              <a:rPr lang="en-US" sz="2000" b="1" dirty="0" smtClean="0"/>
              <a:t>Chronic neglect</a:t>
            </a:r>
          </a:p>
          <a:p>
            <a:pPr marL="457200" indent="-457200">
              <a:buAutoNum type="arabicParenR"/>
            </a:pPr>
            <a:r>
              <a:rPr lang="en-US" sz="2000" b="1" dirty="0" smtClean="0"/>
              <a:t>Physical/emotional abuse</a:t>
            </a:r>
          </a:p>
          <a:p>
            <a:pPr marL="457200" indent="-457200">
              <a:buAutoNum type="arabicParenR"/>
            </a:pPr>
            <a:r>
              <a:rPr lang="en-US" sz="2000" b="1" dirty="0" smtClean="0"/>
              <a:t>Exposure to violence</a:t>
            </a:r>
          </a:p>
          <a:p>
            <a:pPr marL="457200" indent="-457200">
              <a:buAutoNum type="arabicParenR"/>
            </a:pPr>
            <a:r>
              <a:rPr lang="en-US" sz="2000" b="1" dirty="0" smtClean="0"/>
              <a:t>Family economic hardship</a:t>
            </a:r>
            <a:endParaRPr lang="en-US" sz="2000" b="1" dirty="0"/>
          </a:p>
        </p:txBody>
      </p:sp>
    </p:spTree>
    <p:extLst>
      <p:ext uri="{BB962C8B-B14F-4D97-AF65-F5344CB8AC3E}">
        <p14:creationId xmlns:p14="http://schemas.microsoft.com/office/powerpoint/2010/main" val="1788222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t>Causes of </a:t>
            </a:r>
            <a:r>
              <a:rPr lang="en-US" b="1" dirty="0" smtClean="0"/>
              <a:t>Toxic </a:t>
            </a:r>
            <a:r>
              <a:rPr lang="en-US" b="1" dirty="0"/>
              <a:t>Stress / Complex </a:t>
            </a:r>
            <a:r>
              <a:rPr lang="en-US" b="1" dirty="0" smtClean="0"/>
              <a:t>Trauma</a:t>
            </a:r>
            <a:r>
              <a:rPr lang="en-US" b="1" dirty="0"/>
              <a:t/>
            </a:r>
            <a:br>
              <a:rPr lang="en-US" b="1" dirty="0"/>
            </a:br>
            <a:r>
              <a:rPr lang="en-US" sz="1800" b="1" dirty="0" smtClean="0"/>
              <a:t>(</a:t>
            </a:r>
            <a:r>
              <a:rPr lang="de-DE" sz="1800" i="1" dirty="0"/>
              <a:t>S. </a:t>
            </a:r>
            <a:r>
              <a:rPr lang="de-DE" sz="1800" i="1" dirty="0" smtClean="0"/>
              <a:t>Hanauer, </a:t>
            </a:r>
            <a:r>
              <a:rPr lang="de-DE" sz="1800" i="1" dirty="0"/>
              <a:t>D. </a:t>
            </a:r>
            <a:r>
              <a:rPr lang="de-DE" sz="1800" i="1" dirty="0" smtClean="0"/>
              <a:t>Lewis, 2014</a:t>
            </a:r>
            <a:r>
              <a:rPr lang="de-DE" sz="1800" dirty="0" smtClean="0"/>
              <a:t>)</a:t>
            </a:r>
            <a:endParaRPr lang="en-US" sz="1800" dirty="0"/>
          </a:p>
        </p:txBody>
      </p:sp>
      <p:sp>
        <p:nvSpPr>
          <p:cNvPr id="6" name="Content Placeholder 5"/>
          <p:cNvSpPr>
            <a:spLocks noGrp="1"/>
          </p:cNvSpPr>
          <p:nvPr>
            <p:ph sz="half" idx="1"/>
          </p:nvPr>
        </p:nvSpPr>
        <p:spPr>
          <a:xfrm>
            <a:off x="188260" y="2336872"/>
            <a:ext cx="5190418" cy="4400103"/>
          </a:xfrm>
        </p:spPr>
        <p:txBody>
          <a:bodyPr>
            <a:normAutofit fontScale="92500" lnSpcReduction="10000"/>
          </a:bodyPr>
          <a:lstStyle/>
          <a:p>
            <a:r>
              <a:rPr lang="en-US" b="1" i="1" dirty="0"/>
              <a:t>Student Mobility </a:t>
            </a:r>
          </a:p>
          <a:p>
            <a:r>
              <a:rPr lang="en-US" b="1" dirty="0" smtClean="0">
                <a:solidFill>
                  <a:schemeClr val="bg1"/>
                </a:solidFill>
              </a:rPr>
              <a:t>Emotional </a:t>
            </a:r>
            <a:r>
              <a:rPr lang="en-US" b="1" dirty="0">
                <a:solidFill>
                  <a:schemeClr val="bg1"/>
                </a:solidFill>
              </a:rPr>
              <a:t>Abuse</a:t>
            </a:r>
          </a:p>
          <a:p>
            <a:r>
              <a:rPr lang="en-US" b="1" i="1" dirty="0" smtClean="0"/>
              <a:t>Homelessnes</a:t>
            </a:r>
            <a:r>
              <a:rPr lang="en-US" b="1" dirty="0" smtClean="0"/>
              <a:t>s</a:t>
            </a:r>
            <a:endParaRPr lang="en-US" b="1" dirty="0"/>
          </a:p>
          <a:p>
            <a:r>
              <a:rPr lang="en-US" b="1" i="1" dirty="0" smtClean="0"/>
              <a:t>Unemployment</a:t>
            </a:r>
            <a:endParaRPr lang="en-US" b="1" i="1" dirty="0"/>
          </a:p>
          <a:p>
            <a:r>
              <a:rPr lang="en-US" b="1" i="1" dirty="0" smtClean="0"/>
              <a:t>Poor </a:t>
            </a:r>
            <a:r>
              <a:rPr lang="en-US" b="1" i="1" dirty="0"/>
              <a:t>Nutrition/Hunger</a:t>
            </a:r>
          </a:p>
          <a:p>
            <a:r>
              <a:rPr lang="en-US" b="1" i="1" dirty="0" smtClean="0"/>
              <a:t>Lack </a:t>
            </a:r>
            <a:r>
              <a:rPr lang="en-US" b="1" i="1" dirty="0"/>
              <a:t>of </a:t>
            </a:r>
            <a:r>
              <a:rPr lang="en-US" b="1" i="1" dirty="0" smtClean="0"/>
              <a:t>Health Care</a:t>
            </a:r>
            <a:endParaRPr lang="en-US" b="1" i="1" dirty="0"/>
          </a:p>
          <a:p>
            <a:r>
              <a:rPr lang="en-US" b="1" i="1" dirty="0" smtClean="0"/>
              <a:t>Chronic Medical Conditions</a:t>
            </a:r>
            <a:endParaRPr lang="en-US" b="1" i="1" dirty="0"/>
          </a:p>
          <a:p>
            <a:r>
              <a:rPr lang="en-US" b="1" i="1" dirty="0" smtClean="0"/>
              <a:t>Witness </a:t>
            </a:r>
            <a:r>
              <a:rPr lang="en-US" b="1" i="1" dirty="0"/>
              <a:t>to a </a:t>
            </a:r>
            <a:r>
              <a:rPr lang="en-US" b="1" i="1" dirty="0" smtClean="0"/>
              <a:t>Death or Violent Act</a:t>
            </a:r>
            <a:endParaRPr lang="en-US" b="1" i="1" dirty="0"/>
          </a:p>
          <a:p>
            <a:r>
              <a:rPr lang="en-US" b="1" i="1" dirty="0" smtClean="0"/>
              <a:t>Physical and/or Emotional Neglect or Abandonment</a:t>
            </a:r>
          </a:p>
          <a:p>
            <a:r>
              <a:rPr lang="en-US" b="1" dirty="0">
                <a:solidFill>
                  <a:schemeClr val="bg1"/>
                </a:solidFill>
              </a:rPr>
              <a:t>Birth </a:t>
            </a:r>
            <a:r>
              <a:rPr lang="en-US" b="1" dirty="0" smtClean="0">
                <a:solidFill>
                  <a:schemeClr val="bg1"/>
                </a:solidFill>
              </a:rPr>
              <a:t>Defects </a:t>
            </a:r>
            <a:endParaRPr lang="en-US" b="1" dirty="0">
              <a:solidFill>
                <a:schemeClr val="bg1"/>
              </a:solidFill>
            </a:endParaRPr>
          </a:p>
          <a:p>
            <a:endParaRPr lang="en-US" dirty="0"/>
          </a:p>
        </p:txBody>
      </p:sp>
      <p:sp>
        <p:nvSpPr>
          <p:cNvPr id="8" name="Content Placeholder 7"/>
          <p:cNvSpPr>
            <a:spLocks noGrp="1"/>
          </p:cNvSpPr>
          <p:nvPr>
            <p:ph sz="half" idx="2"/>
          </p:nvPr>
        </p:nvSpPr>
        <p:spPr>
          <a:xfrm>
            <a:off x="5594122" y="2336873"/>
            <a:ext cx="5849325" cy="4400102"/>
          </a:xfrm>
        </p:spPr>
        <p:txBody>
          <a:bodyPr>
            <a:normAutofit fontScale="92500" lnSpcReduction="10000"/>
          </a:bodyPr>
          <a:lstStyle/>
          <a:p>
            <a:r>
              <a:rPr lang="en-US" b="1" dirty="0" smtClean="0">
                <a:solidFill>
                  <a:schemeClr val="bg1"/>
                </a:solidFill>
              </a:rPr>
              <a:t>Bullying/Cyber-Bullying/Victimization</a:t>
            </a:r>
          </a:p>
          <a:p>
            <a:r>
              <a:rPr lang="en-US" b="1" dirty="0" smtClean="0">
                <a:solidFill>
                  <a:schemeClr val="bg1"/>
                </a:solidFill>
              </a:rPr>
              <a:t>Anti-Social </a:t>
            </a:r>
            <a:r>
              <a:rPr lang="en-US" b="1" dirty="0">
                <a:solidFill>
                  <a:schemeClr val="bg1"/>
                </a:solidFill>
              </a:rPr>
              <a:t>Peer Groups</a:t>
            </a:r>
          </a:p>
          <a:p>
            <a:r>
              <a:rPr lang="en-US" b="1" dirty="0" smtClean="0">
                <a:solidFill>
                  <a:schemeClr val="bg1"/>
                </a:solidFill>
              </a:rPr>
              <a:t>Learning </a:t>
            </a:r>
            <a:r>
              <a:rPr lang="en-US" b="1" dirty="0">
                <a:solidFill>
                  <a:schemeClr val="bg1"/>
                </a:solidFill>
              </a:rPr>
              <a:t>Disabilities</a:t>
            </a:r>
          </a:p>
          <a:p>
            <a:r>
              <a:rPr lang="en-US" b="1" i="1" dirty="0" smtClean="0"/>
              <a:t>Experience </a:t>
            </a:r>
            <a:r>
              <a:rPr lang="en-US" b="1" i="1" dirty="0"/>
              <a:t>of Racism</a:t>
            </a:r>
          </a:p>
          <a:p>
            <a:r>
              <a:rPr lang="en-US" b="1" i="1" dirty="0" smtClean="0"/>
              <a:t>Poverty</a:t>
            </a:r>
            <a:endParaRPr lang="en-US" b="1" i="1" dirty="0"/>
          </a:p>
          <a:p>
            <a:r>
              <a:rPr lang="en-US" b="1" dirty="0" smtClean="0">
                <a:solidFill>
                  <a:schemeClr val="bg1"/>
                </a:solidFill>
              </a:rPr>
              <a:t>History </a:t>
            </a:r>
            <a:r>
              <a:rPr lang="en-US" b="1" dirty="0">
                <a:solidFill>
                  <a:schemeClr val="bg1"/>
                </a:solidFill>
              </a:rPr>
              <a:t>of </a:t>
            </a:r>
            <a:r>
              <a:rPr lang="en-US" b="1" dirty="0" smtClean="0">
                <a:solidFill>
                  <a:schemeClr val="bg1"/>
                </a:solidFill>
              </a:rPr>
              <a:t>Suicide </a:t>
            </a:r>
            <a:r>
              <a:rPr lang="en-US" b="1" dirty="0">
                <a:solidFill>
                  <a:schemeClr val="bg1"/>
                </a:solidFill>
              </a:rPr>
              <a:t>in </a:t>
            </a:r>
            <a:r>
              <a:rPr lang="en-US" b="1" dirty="0" smtClean="0">
                <a:solidFill>
                  <a:schemeClr val="bg1"/>
                </a:solidFill>
              </a:rPr>
              <a:t>Family</a:t>
            </a:r>
            <a:endParaRPr lang="en-US" b="1" dirty="0">
              <a:solidFill>
                <a:schemeClr val="bg1"/>
              </a:solidFill>
            </a:endParaRPr>
          </a:p>
          <a:p>
            <a:r>
              <a:rPr lang="en-US" b="1" dirty="0" smtClean="0">
                <a:solidFill>
                  <a:schemeClr val="bg1"/>
                </a:solidFill>
              </a:rPr>
              <a:t>Mental </a:t>
            </a:r>
            <a:r>
              <a:rPr lang="en-US" b="1" dirty="0">
                <a:solidFill>
                  <a:schemeClr val="bg1"/>
                </a:solidFill>
              </a:rPr>
              <a:t>Health of </a:t>
            </a:r>
            <a:r>
              <a:rPr lang="en-US" b="1" dirty="0" smtClean="0">
                <a:solidFill>
                  <a:schemeClr val="bg1"/>
                </a:solidFill>
              </a:rPr>
              <a:t>Family Member</a:t>
            </a:r>
            <a:endParaRPr lang="en-US" b="1" dirty="0">
              <a:solidFill>
                <a:schemeClr val="bg1"/>
              </a:solidFill>
            </a:endParaRPr>
          </a:p>
          <a:p>
            <a:r>
              <a:rPr lang="en-US" b="1" i="1" dirty="0" smtClean="0"/>
              <a:t>Incarcerated Parent </a:t>
            </a:r>
          </a:p>
          <a:p>
            <a:r>
              <a:rPr lang="en-US" b="1" dirty="0" smtClean="0">
                <a:solidFill>
                  <a:schemeClr val="bg1"/>
                </a:solidFill>
              </a:rPr>
              <a:t>Teen </a:t>
            </a:r>
            <a:r>
              <a:rPr lang="en-US" b="1" dirty="0">
                <a:solidFill>
                  <a:schemeClr val="bg1"/>
                </a:solidFill>
              </a:rPr>
              <a:t>Pregnancy</a:t>
            </a:r>
          </a:p>
          <a:p>
            <a:r>
              <a:rPr lang="en-US" b="1" i="1" dirty="0" smtClean="0"/>
              <a:t>Multiple Changes in Caregivers</a:t>
            </a:r>
            <a:endParaRPr lang="en-US" b="1" i="1" dirty="0"/>
          </a:p>
          <a:p>
            <a:r>
              <a:rPr lang="en-US" b="1" dirty="0" smtClean="0">
                <a:solidFill>
                  <a:schemeClr val="bg1"/>
                </a:solidFill>
              </a:rPr>
              <a:t>Loss </a:t>
            </a:r>
            <a:r>
              <a:rPr lang="en-US" b="1" dirty="0">
                <a:solidFill>
                  <a:schemeClr val="bg1"/>
                </a:solidFill>
              </a:rPr>
              <a:t>of </a:t>
            </a:r>
            <a:r>
              <a:rPr lang="en-US" b="1" dirty="0" smtClean="0">
                <a:solidFill>
                  <a:schemeClr val="bg1"/>
                </a:solidFill>
              </a:rPr>
              <a:t>Parent </a:t>
            </a:r>
            <a:r>
              <a:rPr lang="en-US" b="1" dirty="0">
                <a:solidFill>
                  <a:schemeClr val="bg1"/>
                </a:solidFill>
              </a:rPr>
              <a:t>due to </a:t>
            </a:r>
            <a:r>
              <a:rPr lang="en-US" b="1" dirty="0" smtClean="0">
                <a:solidFill>
                  <a:schemeClr val="bg1"/>
                </a:solidFill>
              </a:rPr>
              <a:t>Death or Divorce </a:t>
            </a:r>
            <a:endParaRPr lang="en-US" dirty="0">
              <a:solidFill>
                <a:schemeClr val="bg1"/>
              </a:solidFill>
            </a:endParaRPr>
          </a:p>
        </p:txBody>
      </p:sp>
    </p:spTree>
    <p:extLst>
      <p:ext uri="{BB962C8B-B14F-4D97-AF65-F5344CB8AC3E}">
        <p14:creationId xmlns:p14="http://schemas.microsoft.com/office/powerpoint/2010/main" val="3305674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0321" y="1062318"/>
            <a:ext cx="9613861" cy="591670"/>
          </a:xfrm>
        </p:spPr>
        <p:txBody>
          <a:bodyPr>
            <a:normAutofit fontScale="90000"/>
          </a:bodyPr>
          <a:lstStyle/>
          <a:p>
            <a:pPr algn="ctr"/>
            <a:r>
              <a:rPr lang="en-US" sz="4000" b="1" dirty="0" smtClean="0"/>
              <a:t/>
            </a:r>
            <a:br>
              <a:rPr lang="en-US" sz="4000" b="1" dirty="0" smtClean="0"/>
            </a:br>
            <a:r>
              <a:rPr lang="en-US" sz="4000" b="1" dirty="0" smtClean="0"/>
              <a:t>Behaviors</a:t>
            </a:r>
            <a:r>
              <a:rPr lang="en-US" b="1" dirty="0" smtClean="0"/>
              <a:t/>
            </a:r>
            <a:br>
              <a:rPr lang="en-US" b="1" dirty="0" smtClean="0"/>
            </a:br>
            <a:r>
              <a:rPr lang="en-US" sz="2000" b="1" dirty="0" smtClean="0"/>
              <a:t>(</a:t>
            </a:r>
            <a:r>
              <a:rPr lang="en-US" sz="2000" b="1" i="1" dirty="0" smtClean="0"/>
              <a:t>Centers </a:t>
            </a:r>
            <a:r>
              <a:rPr lang="en-US" sz="2000" b="1" i="1" dirty="0"/>
              <a:t>for Disease Control and Prevention [CDC], </a:t>
            </a:r>
            <a:r>
              <a:rPr lang="en-US" sz="2000" b="1" i="1" dirty="0" smtClean="0"/>
              <a:t>2014</a:t>
            </a:r>
            <a:r>
              <a:rPr lang="en-US" sz="2000" b="1" dirty="0" smtClean="0"/>
              <a:t>)</a:t>
            </a:r>
            <a:r>
              <a:rPr lang="en-US" sz="2000" b="1" dirty="0"/>
              <a:t/>
            </a:r>
            <a:br>
              <a:rPr lang="en-US" sz="2000" b="1" dirty="0"/>
            </a:br>
            <a:endParaRPr lang="en-US" sz="2000" b="1" dirty="0"/>
          </a:p>
        </p:txBody>
      </p:sp>
      <p:sp>
        <p:nvSpPr>
          <p:cNvPr id="6" name="Content Placeholder 5"/>
          <p:cNvSpPr>
            <a:spLocks noGrp="1"/>
          </p:cNvSpPr>
          <p:nvPr>
            <p:ph sz="half" idx="1"/>
          </p:nvPr>
        </p:nvSpPr>
        <p:spPr>
          <a:xfrm>
            <a:off x="680320" y="2218765"/>
            <a:ext cx="4698358" cy="4477869"/>
          </a:xfrm>
        </p:spPr>
        <p:txBody>
          <a:bodyPr>
            <a:normAutofit/>
          </a:bodyPr>
          <a:lstStyle/>
          <a:p>
            <a:pPr marL="0" indent="0">
              <a:buNone/>
            </a:pPr>
            <a:r>
              <a:rPr lang="en-US" b="1" i="1" u="sng" dirty="0"/>
              <a:t>Complex </a:t>
            </a:r>
            <a:r>
              <a:rPr lang="en-US" b="1" i="1" u="sng" dirty="0" smtClean="0"/>
              <a:t>Trauma/Anxiety</a:t>
            </a:r>
          </a:p>
          <a:p>
            <a:r>
              <a:rPr lang="en-US" b="1" dirty="0" smtClean="0"/>
              <a:t>Impulsive</a:t>
            </a:r>
            <a:endParaRPr lang="en-US" b="1" dirty="0"/>
          </a:p>
          <a:p>
            <a:r>
              <a:rPr lang="en-US" b="1" dirty="0" smtClean="0"/>
              <a:t>Difficulty </a:t>
            </a:r>
            <a:r>
              <a:rPr lang="en-US" b="1" dirty="0"/>
              <a:t>focusing </a:t>
            </a:r>
          </a:p>
          <a:p>
            <a:r>
              <a:rPr lang="en-US" b="1" dirty="0" smtClean="0"/>
              <a:t>Anxious </a:t>
            </a:r>
            <a:r>
              <a:rPr lang="en-US" b="1" dirty="0"/>
              <a:t>and fearful</a:t>
            </a:r>
          </a:p>
          <a:p>
            <a:r>
              <a:rPr lang="en-US" b="1" dirty="0" smtClean="0"/>
              <a:t>Memory </a:t>
            </a:r>
            <a:r>
              <a:rPr lang="en-US" b="1" dirty="0"/>
              <a:t>problems</a:t>
            </a:r>
          </a:p>
          <a:p>
            <a:r>
              <a:rPr lang="en-US" b="1" dirty="0" smtClean="0"/>
              <a:t>Poor skill development</a:t>
            </a:r>
            <a:endParaRPr lang="en-US" b="1" dirty="0"/>
          </a:p>
          <a:p>
            <a:r>
              <a:rPr lang="en-US" b="1" dirty="0" smtClean="0"/>
              <a:t>Act </a:t>
            </a:r>
            <a:r>
              <a:rPr lang="en-US" b="1" dirty="0"/>
              <a:t>out in school situations</a:t>
            </a:r>
          </a:p>
          <a:p>
            <a:r>
              <a:rPr lang="en-US" b="1" dirty="0" smtClean="0"/>
              <a:t>Act </a:t>
            </a:r>
            <a:r>
              <a:rPr lang="en-US" b="1" dirty="0"/>
              <a:t>withdrawn </a:t>
            </a:r>
          </a:p>
          <a:p>
            <a:r>
              <a:rPr lang="en-US" b="1" dirty="0" smtClean="0"/>
              <a:t>Develop </a:t>
            </a:r>
            <a:r>
              <a:rPr lang="en-US" b="1" dirty="0"/>
              <a:t>learning </a:t>
            </a:r>
            <a:r>
              <a:rPr lang="en-US" b="1" dirty="0" smtClean="0"/>
              <a:t>disabilities</a:t>
            </a:r>
            <a:endParaRPr lang="en-US" b="1" dirty="0"/>
          </a:p>
        </p:txBody>
      </p:sp>
      <p:sp>
        <p:nvSpPr>
          <p:cNvPr id="8" name="Content Placeholder 7"/>
          <p:cNvSpPr>
            <a:spLocks noGrp="1"/>
          </p:cNvSpPr>
          <p:nvPr>
            <p:ph sz="half" idx="2"/>
          </p:nvPr>
        </p:nvSpPr>
        <p:spPr>
          <a:xfrm>
            <a:off x="6185646" y="2218766"/>
            <a:ext cx="4706471" cy="4303058"/>
          </a:xfrm>
        </p:spPr>
        <p:txBody>
          <a:bodyPr>
            <a:normAutofit/>
          </a:bodyPr>
          <a:lstStyle/>
          <a:p>
            <a:pPr marL="0" indent="0" algn="ctr">
              <a:buNone/>
            </a:pPr>
            <a:r>
              <a:rPr lang="en-US" b="1" i="1" u="sng" dirty="0"/>
              <a:t>ADHD / </a:t>
            </a:r>
            <a:r>
              <a:rPr lang="en-US" b="1" i="1" u="sng" dirty="0" smtClean="0"/>
              <a:t>ADD</a:t>
            </a:r>
          </a:p>
          <a:p>
            <a:r>
              <a:rPr lang="en-US" b="1" dirty="0" smtClean="0"/>
              <a:t>Impulsive</a:t>
            </a:r>
            <a:endParaRPr lang="en-US" b="1" dirty="0"/>
          </a:p>
          <a:p>
            <a:r>
              <a:rPr lang="en-US" b="1" dirty="0" smtClean="0"/>
              <a:t>Trouble </a:t>
            </a:r>
            <a:r>
              <a:rPr lang="en-US" b="1" dirty="0"/>
              <a:t>staying focused</a:t>
            </a:r>
          </a:p>
          <a:p>
            <a:r>
              <a:rPr lang="en-US" b="1" dirty="0" smtClean="0"/>
              <a:t>Easily </a:t>
            </a:r>
            <a:r>
              <a:rPr lang="en-US" b="1" dirty="0"/>
              <a:t>distracted</a:t>
            </a:r>
          </a:p>
          <a:p>
            <a:r>
              <a:rPr lang="en-US" b="1" dirty="0" smtClean="0"/>
              <a:t>Difficulty </a:t>
            </a:r>
            <a:r>
              <a:rPr lang="en-US" b="1" dirty="0"/>
              <a:t>with memory</a:t>
            </a:r>
          </a:p>
          <a:p>
            <a:r>
              <a:rPr lang="en-US" b="1" dirty="0" smtClean="0"/>
              <a:t>Difficulty </a:t>
            </a:r>
            <a:r>
              <a:rPr lang="en-US" b="1" dirty="0"/>
              <a:t>following instructions</a:t>
            </a:r>
          </a:p>
          <a:p>
            <a:r>
              <a:rPr lang="en-US" b="1" dirty="0" smtClean="0"/>
              <a:t>Trouble </a:t>
            </a:r>
            <a:r>
              <a:rPr lang="en-US" b="1" dirty="0"/>
              <a:t>planning ahead and </a:t>
            </a:r>
            <a:r>
              <a:rPr lang="en-US" b="1" dirty="0" smtClean="0"/>
              <a:t>finishing projects</a:t>
            </a:r>
            <a:endParaRPr lang="en-US" b="1" dirty="0"/>
          </a:p>
        </p:txBody>
      </p:sp>
    </p:spTree>
    <p:extLst>
      <p:ext uri="{BB962C8B-B14F-4D97-AF65-F5344CB8AC3E}">
        <p14:creationId xmlns:p14="http://schemas.microsoft.com/office/powerpoint/2010/main" val="3486226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Affluent Student Toxic Stress</a:t>
            </a:r>
            <a:r>
              <a:rPr lang="en-US" b="1" dirty="0"/>
              <a:t/>
            </a:r>
            <a:br>
              <a:rPr lang="en-US" b="1" dirty="0"/>
            </a:br>
            <a:r>
              <a:rPr lang="en-US" sz="2000" b="1" dirty="0" smtClean="0"/>
              <a:t>(Excerpt from </a:t>
            </a:r>
            <a:r>
              <a:rPr lang="en-US" sz="2000" b="1" i="1" dirty="0" smtClean="0"/>
              <a:t>Teen Stress: Why Adults Should Be Concerned</a:t>
            </a:r>
            <a:r>
              <a:rPr lang="en-US" sz="2000" b="1" dirty="0" smtClean="0"/>
              <a:t>)</a:t>
            </a:r>
            <a:endParaRPr lang="en-US" sz="2000" b="1" dirty="0"/>
          </a:p>
        </p:txBody>
      </p:sp>
      <p:sp>
        <p:nvSpPr>
          <p:cNvPr id="5" name="Content Placeholder 4"/>
          <p:cNvSpPr>
            <a:spLocks noGrp="1"/>
          </p:cNvSpPr>
          <p:nvPr>
            <p:ph idx="1"/>
          </p:nvPr>
        </p:nvSpPr>
        <p:spPr>
          <a:xfrm>
            <a:off x="0" y="2070848"/>
            <a:ext cx="12021671" cy="4558552"/>
          </a:xfrm>
        </p:spPr>
        <p:txBody>
          <a:bodyPr>
            <a:normAutofit fontScale="92500"/>
          </a:bodyPr>
          <a:lstStyle/>
          <a:p>
            <a:pPr marL="0" indent="0">
              <a:buNone/>
            </a:pPr>
            <a:r>
              <a:rPr lang="en-US" b="1" i="1" dirty="0" smtClean="0"/>
              <a:t>“Our youth are stressed to the max, which can lead to so many issues – anxiety, suicidal thoughts, depression, withdrawal. Much of the stress comes from academic pressures and expectations…from society, teachers, parents, media. From a young age, we have our children in extra tutoring, extra coaching, lessons for sports, extra testing to get into better programs, tutoring for testing, music lessons, </a:t>
            </a:r>
            <a:r>
              <a:rPr lang="en-US" b="1" i="1" dirty="0" err="1" smtClean="0"/>
              <a:t>etc</a:t>
            </a:r>
            <a:r>
              <a:rPr lang="en-US" b="1" i="1" dirty="0" smtClean="0"/>
              <a:t>…</a:t>
            </a:r>
          </a:p>
          <a:p>
            <a:pPr marL="0" indent="0">
              <a:buNone/>
            </a:pPr>
            <a:endParaRPr lang="en-US" b="1" i="1" dirty="0"/>
          </a:p>
          <a:p>
            <a:pPr marL="0" indent="0">
              <a:buNone/>
            </a:pPr>
            <a:r>
              <a:rPr lang="en-US" b="1" i="1" dirty="0" smtClean="0"/>
              <a:t>Don’t buy into the notion that your child needs to be the best of the best at everything …that being stressed out, sleep-deprived and miserable is just a part of being a teenager…that your child won’t be successful without a 4.0 GPA, 200 hours of volunteer work, 15 AP classes, and five sports championships…</a:t>
            </a:r>
          </a:p>
          <a:p>
            <a:pPr marL="0" indent="0">
              <a:buNone/>
            </a:pPr>
            <a:endParaRPr lang="en-US" b="1" i="1" dirty="0"/>
          </a:p>
          <a:p>
            <a:pPr marL="0" indent="0">
              <a:buNone/>
            </a:pPr>
            <a:r>
              <a:rPr lang="en-US" b="1" i="1" dirty="0" smtClean="0"/>
              <a:t>Encourage learning, failure and growth rather than expecting perfection. </a:t>
            </a:r>
            <a:r>
              <a:rPr lang="en-US" b="1" i="1" u="sng" dirty="0" smtClean="0"/>
              <a:t>Ask about your child’s well-being before asking about their grades</a:t>
            </a:r>
            <a:r>
              <a:rPr lang="en-US" b="1" i="1" dirty="0" smtClean="0"/>
              <a:t>.”</a:t>
            </a:r>
            <a:endParaRPr lang="en-US" b="1" i="1" dirty="0"/>
          </a:p>
        </p:txBody>
      </p:sp>
    </p:spTree>
    <p:extLst>
      <p:ext uri="{BB962C8B-B14F-4D97-AF65-F5344CB8AC3E}">
        <p14:creationId xmlns:p14="http://schemas.microsoft.com/office/powerpoint/2010/main" val="2199476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Trauma-Informed Practices</a:t>
            </a:r>
            <a:endParaRPr lang="en-US" b="1" dirty="0"/>
          </a:p>
        </p:txBody>
      </p:sp>
      <p:sp>
        <p:nvSpPr>
          <p:cNvPr id="3" name="Text Placeholder 2"/>
          <p:cNvSpPr>
            <a:spLocks noGrp="1"/>
          </p:cNvSpPr>
          <p:nvPr>
            <p:ph type="body" idx="1"/>
          </p:nvPr>
        </p:nvSpPr>
        <p:spPr>
          <a:xfrm>
            <a:off x="680322" y="4232170"/>
            <a:ext cx="9613860" cy="2625829"/>
          </a:xfrm>
        </p:spPr>
        <p:txBody>
          <a:bodyPr/>
          <a:lstStyle/>
          <a:p>
            <a:r>
              <a:rPr lang="en-US" b="1" dirty="0" smtClean="0"/>
              <a:t>“A </a:t>
            </a:r>
            <a:r>
              <a:rPr lang="en-US" b="1" dirty="0"/>
              <a:t>trauma-informed approach asks:</a:t>
            </a:r>
          </a:p>
          <a:p>
            <a:r>
              <a:rPr lang="en-US" b="1" dirty="0" smtClean="0"/>
              <a:t>‘What </a:t>
            </a:r>
            <a:r>
              <a:rPr lang="en-US" b="1" dirty="0"/>
              <a:t>happened to you</a:t>
            </a:r>
            <a:r>
              <a:rPr lang="en-US" b="1" dirty="0" smtClean="0"/>
              <a:t>?’ </a:t>
            </a:r>
            <a:r>
              <a:rPr lang="en-US" b="1" dirty="0"/>
              <a:t>instead of </a:t>
            </a:r>
            <a:r>
              <a:rPr lang="en-US" b="1" dirty="0" smtClean="0"/>
              <a:t>‘What’s </a:t>
            </a:r>
            <a:r>
              <a:rPr lang="en-US" b="1" dirty="0"/>
              <a:t>wrong with you</a:t>
            </a:r>
            <a:r>
              <a:rPr lang="en-US" b="1" dirty="0" smtClean="0"/>
              <a:t>?’</a:t>
            </a:r>
            <a:endParaRPr lang="en-US" b="1" dirty="0"/>
          </a:p>
          <a:p>
            <a:r>
              <a:rPr lang="en-US" b="1" dirty="0" smtClean="0"/>
              <a:t> or ‘Help </a:t>
            </a:r>
            <a:r>
              <a:rPr lang="en-US" b="1" dirty="0"/>
              <a:t>me </a:t>
            </a:r>
            <a:r>
              <a:rPr lang="en-US" b="1" dirty="0" smtClean="0"/>
              <a:t>better </a:t>
            </a:r>
            <a:r>
              <a:rPr lang="en-US" b="1" dirty="0"/>
              <a:t>understand your experience</a:t>
            </a:r>
            <a:r>
              <a:rPr lang="en-US" b="1" dirty="0" smtClean="0"/>
              <a:t>.’”</a:t>
            </a:r>
            <a:endParaRPr lang="en-US" b="1" dirty="0"/>
          </a:p>
          <a:p>
            <a:endParaRPr lang="en-US" dirty="0" smtClean="0"/>
          </a:p>
          <a:p>
            <a:r>
              <a:rPr lang="en-US" dirty="0" smtClean="0"/>
              <a:t>~David </a:t>
            </a:r>
            <a:r>
              <a:rPr lang="en-US" dirty="0"/>
              <a:t>Lewis MA</a:t>
            </a:r>
            <a:r>
              <a:rPr lang="en-US" dirty="0" smtClean="0"/>
              <a:t>., </a:t>
            </a:r>
            <a:r>
              <a:rPr lang="en-US" dirty="0"/>
              <a:t>LMHC</a:t>
            </a:r>
            <a:r>
              <a:rPr lang="en-US" dirty="0" smtClean="0"/>
              <a:t>.,</a:t>
            </a:r>
            <a:r>
              <a:rPr lang="en-US" dirty="0"/>
              <a:t> </a:t>
            </a:r>
            <a:r>
              <a:rPr lang="en-US" dirty="0" smtClean="0"/>
              <a:t>Director/Program </a:t>
            </a:r>
            <a:r>
              <a:rPr lang="en-US" dirty="0"/>
              <a:t>Manager Behavioral Health </a:t>
            </a:r>
            <a:r>
              <a:rPr lang="en-US" dirty="0" smtClean="0"/>
              <a:t>Services</a:t>
            </a:r>
          </a:p>
          <a:p>
            <a:r>
              <a:rPr lang="en-US" dirty="0" smtClean="0"/>
              <a:t>Seattle Public Schools</a:t>
            </a:r>
            <a:endParaRPr lang="en-US" dirty="0"/>
          </a:p>
        </p:txBody>
      </p:sp>
    </p:spTree>
    <p:extLst>
      <p:ext uri="{BB962C8B-B14F-4D97-AF65-F5344CB8AC3E}">
        <p14:creationId xmlns:p14="http://schemas.microsoft.com/office/powerpoint/2010/main" val="2936785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What is Trauma?</a:t>
            </a:r>
            <a:endParaRPr lang="en-US" b="1" dirty="0"/>
          </a:p>
        </p:txBody>
      </p:sp>
      <p:sp>
        <p:nvSpPr>
          <p:cNvPr id="5" name="Content Placeholder 4"/>
          <p:cNvSpPr>
            <a:spLocks noGrp="1"/>
          </p:cNvSpPr>
          <p:nvPr>
            <p:ph idx="1"/>
          </p:nvPr>
        </p:nvSpPr>
        <p:spPr>
          <a:xfrm>
            <a:off x="161365" y="2151530"/>
            <a:ext cx="11873753" cy="4585446"/>
          </a:xfrm>
        </p:spPr>
        <p:txBody>
          <a:bodyPr>
            <a:normAutofit lnSpcReduction="10000"/>
          </a:bodyPr>
          <a:lstStyle/>
          <a:p>
            <a:r>
              <a:rPr lang="en-US" sz="3200" b="1" dirty="0" smtClean="0"/>
              <a:t>Definition: A psychologically distressing event that is outside of the range of the usual human experience, often involving a sense of intense fear, terror and helplessness.</a:t>
            </a:r>
          </a:p>
          <a:p>
            <a:pPr marL="0" indent="0">
              <a:buNone/>
            </a:pPr>
            <a:endParaRPr lang="en-US" sz="3200" b="1" dirty="0" smtClean="0"/>
          </a:p>
          <a:p>
            <a:r>
              <a:rPr lang="en-US" sz="3200" b="1" dirty="0" smtClean="0"/>
              <a:t>25-39% of children have experienced or witnessed a traumatic event.</a:t>
            </a:r>
          </a:p>
          <a:p>
            <a:pPr marL="0" indent="0">
              <a:buNone/>
            </a:pPr>
            <a:endParaRPr lang="en-US" sz="3200" b="1" dirty="0" smtClean="0"/>
          </a:p>
          <a:p>
            <a:r>
              <a:rPr lang="en-US" sz="3200" b="1" dirty="0" smtClean="0"/>
              <a:t>Low-income and children of color are more likely to experience trauma due to their disproportionate exposure to poverty and violence.</a:t>
            </a:r>
          </a:p>
        </p:txBody>
      </p:sp>
    </p:spTree>
    <p:extLst>
      <p:ext uri="{BB962C8B-B14F-4D97-AF65-F5344CB8AC3E}">
        <p14:creationId xmlns:p14="http://schemas.microsoft.com/office/powerpoint/2010/main" val="642384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Types of Trauma</a:t>
            </a:r>
            <a:endParaRPr lang="en-US" b="1" dirty="0"/>
          </a:p>
        </p:txBody>
      </p:sp>
      <p:sp>
        <p:nvSpPr>
          <p:cNvPr id="5" name="Content Placeholder 4"/>
          <p:cNvSpPr>
            <a:spLocks noGrp="1"/>
          </p:cNvSpPr>
          <p:nvPr>
            <p:ph sz="half" idx="1"/>
          </p:nvPr>
        </p:nvSpPr>
        <p:spPr>
          <a:xfrm>
            <a:off x="680320" y="2178424"/>
            <a:ext cx="4698358" cy="4518211"/>
          </a:xfrm>
        </p:spPr>
        <p:txBody>
          <a:bodyPr>
            <a:normAutofit lnSpcReduction="10000"/>
          </a:bodyPr>
          <a:lstStyle/>
          <a:p>
            <a:pPr marL="0" indent="0" algn="ctr">
              <a:buNone/>
            </a:pPr>
            <a:r>
              <a:rPr lang="en-US" sz="2800" b="1" u="sng" dirty="0"/>
              <a:t>Simple Trauma</a:t>
            </a:r>
          </a:p>
          <a:p>
            <a:endParaRPr lang="en-US" b="1" dirty="0" smtClean="0"/>
          </a:p>
          <a:p>
            <a:r>
              <a:rPr lang="en-US" b="1" dirty="0" smtClean="0"/>
              <a:t>One-time Victim </a:t>
            </a:r>
            <a:r>
              <a:rPr lang="en-US" b="1" dirty="0"/>
              <a:t>of </a:t>
            </a:r>
            <a:r>
              <a:rPr lang="en-US" b="1" dirty="0" smtClean="0"/>
              <a:t>a Crime</a:t>
            </a:r>
            <a:endParaRPr lang="en-US" b="1" dirty="0"/>
          </a:p>
          <a:p>
            <a:r>
              <a:rPr lang="en-US" b="1" dirty="0" smtClean="0"/>
              <a:t>Car </a:t>
            </a:r>
            <a:r>
              <a:rPr lang="en-US" b="1" dirty="0"/>
              <a:t>Accident</a:t>
            </a:r>
          </a:p>
          <a:p>
            <a:r>
              <a:rPr lang="en-US" b="1" dirty="0" smtClean="0"/>
              <a:t>House Fire</a:t>
            </a:r>
            <a:endParaRPr lang="en-US" b="1" dirty="0"/>
          </a:p>
          <a:p>
            <a:r>
              <a:rPr lang="en-US" b="1" dirty="0" smtClean="0"/>
              <a:t>Earthquake</a:t>
            </a:r>
            <a:endParaRPr lang="en-US" b="1" dirty="0"/>
          </a:p>
          <a:p>
            <a:r>
              <a:rPr lang="en-US" b="1" dirty="0" smtClean="0"/>
              <a:t>Physical Injury</a:t>
            </a:r>
            <a:endParaRPr lang="en-US" b="1" dirty="0"/>
          </a:p>
        </p:txBody>
      </p:sp>
      <p:sp>
        <p:nvSpPr>
          <p:cNvPr id="6" name="Content Placeholder 5"/>
          <p:cNvSpPr>
            <a:spLocks noGrp="1"/>
          </p:cNvSpPr>
          <p:nvPr>
            <p:ph sz="half" idx="2"/>
          </p:nvPr>
        </p:nvSpPr>
        <p:spPr>
          <a:xfrm>
            <a:off x="5594122" y="2084294"/>
            <a:ext cx="6145160" cy="4612341"/>
          </a:xfrm>
        </p:spPr>
        <p:txBody>
          <a:bodyPr>
            <a:normAutofit lnSpcReduction="10000"/>
          </a:bodyPr>
          <a:lstStyle/>
          <a:p>
            <a:pPr marL="0" indent="0" algn="ctr">
              <a:buNone/>
            </a:pPr>
            <a:r>
              <a:rPr lang="en-US" sz="2800" b="1" u="sng" dirty="0"/>
              <a:t>Complex Trauma</a:t>
            </a:r>
          </a:p>
          <a:p>
            <a:pPr lvl="1"/>
            <a:endParaRPr lang="en-US" sz="2400" b="1" dirty="0" smtClean="0"/>
          </a:p>
          <a:p>
            <a:pPr lvl="1"/>
            <a:r>
              <a:rPr lang="en-US" sz="2400" b="1" dirty="0" smtClean="0"/>
              <a:t>Ongoing Physical/Emotional Abuse, Bullying, or Victimization</a:t>
            </a:r>
            <a:endParaRPr lang="en-US" sz="2400" b="1" dirty="0"/>
          </a:p>
          <a:p>
            <a:pPr lvl="1"/>
            <a:r>
              <a:rPr lang="en-US" sz="2400" b="1" dirty="0" smtClean="0"/>
              <a:t>Emotional </a:t>
            </a:r>
            <a:r>
              <a:rPr lang="en-US" sz="2400" b="1" dirty="0"/>
              <a:t>Neglect</a:t>
            </a:r>
          </a:p>
          <a:p>
            <a:pPr lvl="1"/>
            <a:r>
              <a:rPr lang="en-US" sz="2400" b="1" dirty="0" smtClean="0"/>
              <a:t>Sexual </a:t>
            </a:r>
            <a:r>
              <a:rPr lang="en-US" sz="2400" b="1" dirty="0"/>
              <a:t>Abuse</a:t>
            </a:r>
          </a:p>
          <a:p>
            <a:pPr lvl="1"/>
            <a:r>
              <a:rPr lang="en-US" sz="2400" b="1" dirty="0" smtClean="0"/>
              <a:t>Domestic </a:t>
            </a:r>
            <a:r>
              <a:rPr lang="en-US" sz="2400" b="1" dirty="0"/>
              <a:t>Violence</a:t>
            </a:r>
          </a:p>
          <a:p>
            <a:pPr lvl="1"/>
            <a:r>
              <a:rPr lang="en-US" sz="2400" b="1" dirty="0" smtClean="0"/>
              <a:t>Familial Substance Abuse</a:t>
            </a:r>
            <a:endParaRPr lang="en-US" sz="2400" b="1" dirty="0"/>
          </a:p>
          <a:p>
            <a:pPr lvl="1"/>
            <a:r>
              <a:rPr lang="en-US" sz="2400" b="1" dirty="0" smtClean="0"/>
              <a:t>Placement Disruptions (Foster Care)</a:t>
            </a:r>
          </a:p>
          <a:p>
            <a:pPr lvl="1"/>
            <a:r>
              <a:rPr lang="en-US" sz="2400" b="1" dirty="0" smtClean="0"/>
              <a:t>Refugee Camp Experience</a:t>
            </a:r>
          </a:p>
          <a:p>
            <a:pPr lvl="1"/>
            <a:r>
              <a:rPr lang="en-US" sz="2400" b="1" dirty="0" smtClean="0"/>
              <a:t>Chronic Homelessness</a:t>
            </a:r>
          </a:p>
          <a:p>
            <a:pPr lvl="1"/>
            <a:r>
              <a:rPr lang="en-US" sz="2400" b="1" dirty="0" smtClean="0"/>
              <a:t>Culture Shock - Immigrants</a:t>
            </a:r>
            <a:endParaRPr lang="en-US" sz="2400" b="1" dirty="0"/>
          </a:p>
        </p:txBody>
      </p:sp>
    </p:spTree>
    <p:extLst>
      <p:ext uri="{BB962C8B-B14F-4D97-AF65-F5344CB8AC3E}">
        <p14:creationId xmlns:p14="http://schemas.microsoft.com/office/powerpoint/2010/main" val="3782204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242" y="685800"/>
            <a:ext cx="9511758" cy="1219200"/>
          </a:xfrm>
        </p:spPr>
        <p:txBody>
          <a:bodyPr>
            <a:normAutofit/>
          </a:bodyPr>
          <a:lstStyle/>
          <a:p>
            <a:pPr algn="ctr"/>
            <a:r>
              <a:rPr lang="en-US" sz="4400" b="1" dirty="0">
                <a:latin typeface="Calibri" panose="020F0502020204030204" pitchFamily="34" charset="0"/>
              </a:rPr>
              <a:t>Norms</a:t>
            </a:r>
            <a:r>
              <a:rPr lang="en-US" sz="4400" dirty="0">
                <a:latin typeface="Calibri" panose="020F0502020204030204" pitchFamily="34" charset="0"/>
              </a:rPr>
              <a:t> </a:t>
            </a:r>
            <a:r>
              <a:rPr lang="en-US" sz="4400" b="1" dirty="0">
                <a:latin typeface="Calibri" panose="020F0502020204030204" pitchFamily="34" charset="0"/>
              </a:rPr>
              <a:t>for </a:t>
            </a:r>
            <a:r>
              <a:rPr lang="en-US" sz="4400" b="1" dirty="0" smtClean="0">
                <a:latin typeface="Calibri" panose="020F0502020204030204" pitchFamily="34" charset="0"/>
              </a:rPr>
              <a:t>Equity Discussions</a:t>
            </a:r>
            <a:br>
              <a:rPr lang="en-US" sz="4400" b="1" dirty="0" smtClean="0">
                <a:latin typeface="Calibri" panose="020F0502020204030204" pitchFamily="34" charset="0"/>
              </a:rPr>
            </a:br>
            <a:r>
              <a:rPr lang="en-US" sz="2000" b="1" dirty="0" smtClean="0">
                <a:latin typeface="Calibri" panose="020F0502020204030204" pitchFamily="34" charset="0"/>
              </a:rPr>
              <a:t>(adapted from Glenn Singleton’s </a:t>
            </a:r>
            <a:r>
              <a:rPr lang="en-US" sz="2000" b="1" i="1" dirty="0" smtClean="0">
                <a:latin typeface="Calibri" panose="020F0502020204030204" pitchFamily="34" charset="0"/>
              </a:rPr>
              <a:t>Courageous Conversations About Race</a:t>
            </a:r>
            <a:r>
              <a:rPr lang="en-US" sz="2000" b="1" dirty="0" smtClean="0">
                <a:latin typeface="Calibri" panose="020F0502020204030204" pitchFamily="34" charset="0"/>
              </a:rPr>
              <a:t>)</a:t>
            </a:r>
            <a:endParaRPr lang="en-US" sz="2000" dirty="0">
              <a:latin typeface="Calibri" panose="020F0502020204030204" pitchFamily="34" charset="0"/>
            </a:endParaRPr>
          </a:p>
        </p:txBody>
      </p:sp>
      <p:sp>
        <p:nvSpPr>
          <p:cNvPr id="3" name="Content Placeholder 2"/>
          <p:cNvSpPr>
            <a:spLocks noGrp="1"/>
          </p:cNvSpPr>
          <p:nvPr>
            <p:ph idx="1"/>
          </p:nvPr>
        </p:nvSpPr>
        <p:spPr>
          <a:xfrm>
            <a:off x="533400" y="2133600"/>
            <a:ext cx="11125200" cy="4419600"/>
          </a:xfrm>
        </p:spPr>
        <p:txBody>
          <a:bodyPr/>
          <a:lstStyle/>
          <a:p>
            <a:endParaRPr lang="en-US" b="1" dirty="0"/>
          </a:p>
          <a:p>
            <a:r>
              <a:rPr lang="en-US" sz="2800" b="1" i="1" dirty="0"/>
              <a:t>Speak Your Truth </a:t>
            </a:r>
          </a:p>
          <a:p>
            <a:r>
              <a:rPr lang="en-US" sz="2800" b="1" i="1" dirty="0"/>
              <a:t>Stay Engaged</a:t>
            </a:r>
          </a:p>
          <a:p>
            <a:r>
              <a:rPr lang="en-US" sz="2800" b="1" i="1" dirty="0"/>
              <a:t>Expect to Experience Discomfort at Some Level</a:t>
            </a:r>
          </a:p>
          <a:p>
            <a:r>
              <a:rPr lang="en-US" sz="2800" b="1" i="1" dirty="0"/>
              <a:t>Be Aware of </a:t>
            </a:r>
            <a:r>
              <a:rPr lang="en-US" sz="2800" b="1" i="1" u="sng" dirty="0"/>
              <a:t>Intent</a:t>
            </a:r>
            <a:r>
              <a:rPr lang="en-US" sz="2800" b="1" i="1" dirty="0"/>
              <a:t>; Own Your </a:t>
            </a:r>
            <a:r>
              <a:rPr lang="en-US" sz="2800" b="1" i="1" u="sng" dirty="0"/>
              <a:t>Impact</a:t>
            </a:r>
          </a:p>
          <a:p>
            <a:r>
              <a:rPr lang="en-US" sz="2800" b="1" i="1" dirty="0"/>
              <a:t>Accept and Expect Non-Closure</a:t>
            </a:r>
          </a:p>
          <a:p>
            <a:r>
              <a:rPr lang="en-US" sz="2800" b="1" i="1" dirty="0"/>
              <a:t>Maintain a Learner Stance and Remain Open to New Thinking </a:t>
            </a:r>
          </a:p>
        </p:txBody>
      </p:sp>
    </p:spTree>
    <p:extLst>
      <p:ext uri="{BB962C8B-B14F-4D97-AF65-F5344CB8AC3E}">
        <p14:creationId xmlns:p14="http://schemas.microsoft.com/office/powerpoint/2010/main" val="5179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Physiological Impact of Trauma on Children</a:t>
            </a:r>
            <a:endParaRPr lang="en-US" b="1" dirty="0"/>
          </a:p>
        </p:txBody>
      </p:sp>
      <p:sp>
        <p:nvSpPr>
          <p:cNvPr id="3" name="Content Placeholder 2"/>
          <p:cNvSpPr>
            <a:spLocks noGrp="1"/>
          </p:cNvSpPr>
          <p:nvPr>
            <p:ph idx="1"/>
          </p:nvPr>
        </p:nvSpPr>
        <p:spPr>
          <a:xfrm>
            <a:off x="102097" y="2121719"/>
            <a:ext cx="11919574" cy="4588363"/>
          </a:xfrm>
        </p:spPr>
        <p:txBody>
          <a:bodyPr>
            <a:normAutofit lnSpcReduction="10000"/>
          </a:bodyPr>
          <a:lstStyle/>
          <a:p>
            <a:r>
              <a:rPr lang="en-US" b="1" dirty="0" smtClean="0"/>
              <a:t>Children </a:t>
            </a:r>
            <a:r>
              <a:rPr lang="en-US" b="1" dirty="0"/>
              <a:t>with still-developing neural </a:t>
            </a:r>
            <a:r>
              <a:rPr lang="en-US" b="1" dirty="0" smtClean="0"/>
              <a:t>pathways associated with responses to danger, impulse control, and memory are adversely affected by trauma.</a:t>
            </a:r>
          </a:p>
          <a:p>
            <a:pPr marL="0" indent="0">
              <a:buNone/>
            </a:pPr>
            <a:endParaRPr lang="en-US" b="1" dirty="0" smtClean="0"/>
          </a:p>
          <a:p>
            <a:r>
              <a:rPr lang="en-US" b="1" dirty="0" smtClean="0"/>
              <a:t>Trauma’s impact on the brain often places children in a state of hyper-arousal, causing them to over-react to situations that are otherwise non-threatening.</a:t>
            </a:r>
          </a:p>
          <a:p>
            <a:pPr marL="0" indent="0">
              <a:buNone/>
            </a:pPr>
            <a:endParaRPr lang="en-US" b="1" dirty="0" smtClean="0"/>
          </a:p>
          <a:p>
            <a:r>
              <a:rPr lang="en-US" b="1" dirty="0" smtClean="0"/>
              <a:t>Adrenaline levels and heart rates of children living with trauma are higher than their less stressed peers.</a:t>
            </a:r>
          </a:p>
          <a:p>
            <a:pPr marL="0" indent="0">
              <a:buNone/>
            </a:pPr>
            <a:endParaRPr lang="en-US" b="1" dirty="0" smtClean="0"/>
          </a:p>
          <a:p>
            <a:r>
              <a:rPr lang="en-US" b="1" i="1" u="sng" dirty="0" smtClean="0"/>
              <a:t>Internal response</a:t>
            </a:r>
            <a:r>
              <a:rPr lang="en-US" b="1" dirty="0" smtClean="0"/>
              <a:t>: Lack of motivation; Depression; Declining class participation</a:t>
            </a:r>
          </a:p>
          <a:p>
            <a:r>
              <a:rPr lang="en-US" b="1" i="1" u="sng" dirty="0" smtClean="0"/>
              <a:t>External response</a:t>
            </a:r>
            <a:r>
              <a:rPr lang="en-US" b="1" dirty="0" smtClean="0"/>
              <a:t>: Outbursts; Violence; Defiance</a:t>
            </a:r>
            <a:endParaRPr lang="en-US" b="1" dirty="0"/>
          </a:p>
          <a:p>
            <a:endParaRPr lang="en-US" b="1" dirty="0"/>
          </a:p>
        </p:txBody>
      </p:sp>
    </p:spTree>
    <p:extLst>
      <p:ext uri="{BB962C8B-B14F-4D97-AF65-F5344CB8AC3E}">
        <p14:creationId xmlns:p14="http://schemas.microsoft.com/office/powerpoint/2010/main" val="2906120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259" y="753228"/>
            <a:ext cx="10105923" cy="1080938"/>
          </a:xfrm>
        </p:spPr>
        <p:txBody>
          <a:bodyPr>
            <a:normAutofit fontScale="90000"/>
          </a:bodyPr>
          <a:lstStyle/>
          <a:p>
            <a:pPr algn="ctr"/>
            <a:r>
              <a:rPr lang="en-US" b="1" dirty="0" smtClean="0"/>
              <a:t/>
            </a:r>
            <a:br>
              <a:rPr lang="en-US" b="1" dirty="0" smtClean="0"/>
            </a:br>
            <a:r>
              <a:rPr lang="en-US" b="1" dirty="0" smtClean="0"/>
              <a:t>Trauma-affected children </a:t>
            </a:r>
            <a:r>
              <a:rPr lang="en-US" b="1" dirty="0"/>
              <a:t>are significantly different than their peers in these areas:  </a:t>
            </a:r>
            <a:r>
              <a:rPr lang="en-US" dirty="0"/>
              <a:t/>
            </a:r>
            <a:br>
              <a:rPr lang="en-US" dirty="0"/>
            </a:br>
            <a:endParaRPr lang="en-US" dirty="0"/>
          </a:p>
        </p:txBody>
      </p:sp>
      <p:sp>
        <p:nvSpPr>
          <p:cNvPr id="3" name="Content Placeholder 2"/>
          <p:cNvSpPr>
            <a:spLocks noGrp="1"/>
          </p:cNvSpPr>
          <p:nvPr>
            <p:ph sz="half" idx="1"/>
          </p:nvPr>
        </p:nvSpPr>
        <p:spPr>
          <a:xfrm>
            <a:off x="680319" y="2191870"/>
            <a:ext cx="4913803" cy="4666129"/>
          </a:xfrm>
        </p:spPr>
        <p:txBody>
          <a:bodyPr>
            <a:normAutofit/>
          </a:bodyPr>
          <a:lstStyle/>
          <a:p>
            <a:r>
              <a:rPr lang="en-US" sz="3200" b="1" dirty="0" smtClean="0"/>
              <a:t>Concentration</a:t>
            </a:r>
            <a:endParaRPr lang="en-US" sz="3200" b="1" dirty="0"/>
          </a:p>
          <a:p>
            <a:r>
              <a:rPr lang="en-US" sz="3200" b="1" dirty="0" smtClean="0"/>
              <a:t>Problem-solving</a:t>
            </a:r>
            <a:endParaRPr lang="en-US" sz="3200" b="1" dirty="0"/>
          </a:p>
          <a:p>
            <a:r>
              <a:rPr lang="en-US" sz="3200" b="1" dirty="0" smtClean="0"/>
              <a:t>Abstract </a:t>
            </a:r>
            <a:r>
              <a:rPr lang="en-US" sz="3200" b="1" dirty="0"/>
              <a:t>thinking</a:t>
            </a:r>
          </a:p>
          <a:p>
            <a:r>
              <a:rPr lang="en-US" sz="3200" b="1" dirty="0" smtClean="0"/>
              <a:t>Working </a:t>
            </a:r>
            <a:r>
              <a:rPr lang="en-US" sz="3200" b="1" dirty="0"/>
              <a:t>collaboratively in </a:t>
            </a:r>
            <a:r>
              <a:rPr lang="en-US" sz="3200" b="1" dirty="0" smtClean="0"/>
              <a:t>groups</a:t>
            </a:r>
          </a:p>
          <a:p>
            <a:r>
              <a:rPr lang="en-US" sz="3200" b="1" dirty="0" smtClean="0"/>
              <a:t>Ability to recall facts</a:t>
            </a:r>
          </a:p>
          <a:p>
            <a:r>
              <a:rPr lang="en-US" sz="3200" b="1" dirty="0" smtClean="0"/>
              <a:t>Working memory</a:t>
            </a:r>
            <a:endParaRPr lang="en-US" sz="3200" b="1" dirty="0"/>
          </a:p>
          <a:p>
            <a:endParaRPr lang="en-US" dirty="0"/>
          </a:p>
        </p:txBody>
      </p:sp>
      <p:sp>
        <p:nvSpPr>
          <p:cNvPr id="5" name="Content Placeholder 4"/>
          <p:cNvSpPr>
            <a:spLocks noGrp="1"/>
          </p:cNvSpPr>
          <p:nvPr>
            <p:ph sz="half" idx="2"/>
          </p:nvPr>
        </p:nvSpPr>
        <p:spPr>
          <a:xfrm>
            <a:off x="5943599" y="2191870"/>
            <a:ext cx="6104966" cy="4572001"/>
          </a:xfrm>
        </p:spPr>
        <p:txBody>
          <a:bodyPr>
            <a:normAutofit/>
          </a:bodyPr>
          <a:lstStyle/>
          <a:p>
            <a:r>
              <a:rPr lang="en-US" sz="3200" b="1" dirty="0"/>
              <a:t>Comprehension</a:t>
            </a:r>
          </a:p>
          <a:p>
            <a:r>
              <a:rPr lang="en-US" sz="3200" b="1" dirty="0" smtClean="0"/>
              <a:t>Classroom </a:t>
            </a:r>
            <a:r>
              <a:rPr lang="en-US" sz="3200" b="1" dirty="0"/>
              <a:t>and teacher transitions</a:t>
            </a:r>
          </a:p>
          <a:p>
            <a:r>
              <a:rPr lang="en-US" sz="3200" b="1" dirty="0" smtClean="0"/>
              <a:t>Forming </a:t>
            </a:r>
            <a:r>
              <a:rPr lang="en-US" sz="3200" b="1" dirty="0"/>
              <a:t>relationships</a:t>
            </a:r>
          </a:p>
          <a:p>
            <a:r>
              <a:rPr lang="en-US" sz="3200" b="1" dirty="0" smtClean="0"/>
              <a:t>Regulating </a:t>
            </a:r>
            <a:r>
              <a:rPr lang="en-US" sz="3200" b="1" dirty="0"/>
              <a:t>emotions</a:t>
            </a:r>
          </a:p>
          <a:p>
            <a:r>
              <a:rPr lang="en-US" sz="3200" b="1" dirty="0" smtClean="0"/>
              <a:t>Organizing </a:t>
            </a:r>
            <a:r>
              <a:rPr lang="en-US" sz="3200" b="1" dirty="0"/>
              <a:t>material sequentially</a:t>
            </a:r>
          </a:p>
          <a:p>
            <a:r>
              <a:rPr lang="en-US" sz="3200" b="1" dirty="0" smtClean="0"/>
              <a:t>Application of knowledge</a:t>
            </a:r>
            <a:endParaRPr lang="en-US" sz="3200" b="1" dirty="0"/>
          </a:p>
        </p:txBody>
      </p:sp>
    </p:spTree>
    <p:extLst>
      <p:ext uri="{BB962C8B-B14F-4D97-AF65-F5344CB8AC3E}">
        <p14:creationId xmlns:p14="http://schemas.microsoft.com/office/powerpoint/2010/main" val="948225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What are Trauma-Informed Practices?</a:t>
            </a:r>
            <a:endParaRPr lang="en-US" b="1" dirty="0"/>
          </a:p>
        </p:txBody>
      </p:sp>
      <p:sp>
        <p:nvSpPr>
          <p:cNvPr id="6" name="Content Placeholder 5"/>
          <p:cNvSpPr>
            <a:spLocks noGrp="1"/>
          </p:cNvSpPr>
          <p:nvPr>
            <p:ph idx="1"/>
          </p:nvPr>
        </p:nvSpPr>
        <p:spPr>
          <a:xfrm>
            <a:off x="147918" y="2151529"/>
            <a:ext cx="11873753" cy="4572000"/>
          </a:xfrm>
        </p:spPr>
        <p:txBody>
          <a:bodyPr/>
          <a:lstStyle/>
          <a:p>
            <a:r>
              <a:rPr lang="en-US" b="1" dirty="0" smtClean="0"/>
              <a:t>A framework for understanding, recognizing and responding to the effects trauma can have on a person.</a:t>
            </a:r>
            <a:endParaRPr lang="en-US" b="1" dirty="0"/>
          </a:p>
          <a:p>
            <a:pPr lvl="1"/>
            <a:r>
              <a:rPr lang="en-US" b="1" dirty="0" smtClean="0"/>
              <a:t>In a school setting, this means there is an understanding that disruptive or hostile behavior is derived from suffering/pain – not from anger.</a:t>
            </a:r>
          </a:p>
          <a:p>
            <a:pPr lvl="1"/>
            <a:r>
              <a:rPr lang="en-US" b="1" dirty="0" smtClean="0"/>
              <a:t>The behavior does not occur </a:t>
            </a:r>
            <a:r>
              <a:rPr lang="en-US" b="1" u="sng" dirty="0" smtClean="0"/>
              <a:t>by choice</a:t>
            </a:r>
            <a:r>
              <a:rPr lang="en-US" b="1" dirty="0" smtClean="0"/>
              <a:t>, but is driven by triggers such as a confrontation or change in routine/schedule.</a:t>
            </a:r>
          </a:p>
          <a:p>
            <a:r>
              <a:rPr lang="en-US" b="1" dirty="0" smtClean="0"/>
              <a:t>Prioritizes treatment over punishment.</a:t>
            </a:r>
          </a:p>
          <a:p>
            <a:pPr lvl="1"/>
            <a:r>
              <a:rPr lang="en-US" b="1" dirty="0" smtClean="0"/>
              <a:t>Does NOT mean the absence of discipline.</a:t>
            </a:r>
          </a:p>
          <a:p>
            <a:pPr lvl="1"/>
            <a:r>
              <a:rPr lang="en-US" b="1" dirty="0" smtClean="0"/>
              <a:t>Focus is on building opportunities for students to succeed by helping them regulate their emotions, and create an environment where they feel safe, and connected to caring adults.</a:t>
            </a:r>
          </a:p>
          <a:p>
            <a:r>
              <a:rPr lang="en-US" b="1" dirty="0" smtClean="0"/>
              <a:t>Examples of Practices/Programs:</a:t>
            </a:r>
          </a:p>
          <a:p>
            <a:pPr lvl="1"/>
            <a:r>
              <a:rPr lang="en-US" b="1" dirty="0" smtClean="0"/>
              <a:t>Guided Meditation; Mindfulness; Collaborative Problem-Solving; Positive Behavioral Intervention and Supports (PBIS); being a “Warm Demander”</a:t>
            </a:r>
          </a:p>
        </p:txBody>
      </p:sp>
    </p:spTree>
    <p:extLst>
      <p:ext uri="{BB962C8B-B14F-4D97-AF65-F5344CB8AC3E}">
        <p14:creationId xmlns:p14="http://schemas.microsoft.com/office/powerpoint/2010/main" val="799661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11081083" cy="1080938"/>
          </a:xfrm>
        </p:spPr>
        <p:txBody>
          <a:bodyPr>
            <a:normAutofit fontScale="90000"/>
          </a:bodyPr>
          <a:lstStyle/>
          <a:p>
            <a:pPr algn="ctr"/>
            <a:r>
              <a:rPr lang="en-US" b="1" dirty="0" smtClean="0"/>
              <a:t>When Students Are Traumatized, </a:t>
            </a:r>
            <a:br>
              <a:rPr lang="en-US" b="1" dirty="0" smtClean="0"/>
            </a:br>
            <a:r>
              <a:rPr lang="en-US" b="1" dirty="0" smtClean="0"/>
              <a:t>Teachers Can Be Too</a:t>
            </a:r>
            <a:br>
              <a:rPr lang="en-US" b="1" dirty="0" smtClean="0"/>
            </a:br>
            <a:endParaRPr lang="en-US" sz="1600" b="1" i="1" dirty="0"/>
          </a:p>
        </p:txBody>
      </p:sp>
      <p:sp>
        <p:nvSpPr>
          <p:cNvPr id="3" name="Content Placeholder 2"/>
          <p:cNvSpPr>
            <a:spLocks noGrp="1"/>
          </p:cNvSpPr>
          <p:nvPr>
            <p:ph idx="1"/>
          </p:nvPr>
        </p:nvSpPr>
        <p:spPr>
          <a:xfrm>
            <a:off x="481263" y="2336873"/>
            <a:ext cx="10864516" cy="4015802"/>
          </a:xfrm>
        </p:spPr>
        <p:txBody>
          <a:bodyPr/>
          <a:lstStyle/>
          <a:p>
            <a:r>
              <a:rPr lang="en-US" b="1" u="sng" dirty="0" smtClean="0"/>
              <a:t>Vicarious Trauma </a:t>
            </a:r>
            <a:r>
              <a:rPr lang="en-US" b="1" dirty="0" smtClean="0"/>
              <a:t>– a secondary type of trauma, sometimes referred to as “the cost of caring”.</a:t>
            </a:r>
          </a:p>
          <a:p>
            <a:pPr marL="0" indent="0">
              <a:buNone/>
            </a:pPr>
            <a:endParaRPr lang="en-US" b="1" dirty="0" smtClean="0"/>
          </a:p>
          <a:p>
            <a:pPr lvl="1"/>
            <a:r>
              <a:rPr lang="en-US" b="1" dirty="0" smtClean="0"/>
              <a:t>Can result from “hearing [people’s] trauma stories and </a:t>
            </a:r>
            <a:r>
              <a:rPr lang="en-US" b="1" dirty="0" err="1" smtClean="0"/>
              <a:t>becom</a:t>
            </a:r>
            <a:r>
              <a:rPr lang="en-US" b="1" dirty="0" smtClean="0"/>
              <a:t>[</a:t>
            </a:r>
            <a:r>
              <a:rPr lang="en-US" b="1" dirty="0" err="1" smtClean="0"/>
              <a:t>ing</a:t>
            </a:r>
            <a:r>
              <a:rPr lang="en-US" b="1" dirty="0" smtClean="0"/>
              <a:t>] witnesses to the pain, fear and terror that trauma survivors have endured.” (</a:t>
            </a:r>
            <a:r>
              <a:rPr lang="en-US" b="1" i="1" dirty="0" smtClean="0"/>
              <a:t>American Counseling Assn</a:t>
            </a:r>
            <a:r>
              <a:rPr lang="en-US" b="1" dirty="0" smtClean="0"/>
              <a:t>.).</a:t>
            </a:r>
          </a:p>
          <a:p>
            <a:pPr lvl="1"/>
            <a:r>
              <a:rPr lang="en-US" b="1" dirty="0" smtClean="0"/>
              <a:t>Is a concern for teachers who work in high-needs settings and are directly exposed to a large number of young people who have/are experiencing trauma.</a:t>
            </a:r>
          </a:p>
          <a:p>
            <a:pPr lvl="1"/>
            <a:r>
              <a:rPr lang="en-US" b="1" dirty="0" smtClean="0"/>
              <a:t>PD is important for school staff in these settings to learn how to navigate trauma.</a:t>
            </a:r>
          </a:p>
          <a:p>
            <a:pPr marL="457200" lvl="1" indent="0">
              <a:buNone/>
            </a:pPr>
            <a:r>
              <a:rPr lang="en-US" b="1" dirty="0"/>
              <a:t>	</a:t>
            </a:r>
            <a:r>
              <a:rPr lang="en-US" b="1" dirty="0" smtClean="0"/>
              <a:t>* </a:t>
            </a:r>
            <a:r>
              <a:rPr lang="en-US" b="1" i="1" u="sng" dirty="0" smtClean="0"/>
              <a:t>Resource</a:t>
            </a:r>
            <a:r>
              <a:rPr lang="en-US" b="1" dirty="0" smtClean="0"/>
              <a:t>: Trauma Smart (</a:t>
            </a:r>
            <a:r>
              <a:rPr lang="en-US" b="1" dirty="0" smtClean="0">
                <a:hlinkClick r:id="rId2"/>
              </a:rPr>
              <a:t>http://traumasmart.org</a:t>
            </a:r>
            <a:r>
              <a:rPr lang="en-US" b="1" dirty="0" smtClean="0"/>
              <a:t>) – partners with schools and 	early learning programs to help children and the adults in their lives navigate 	trauma)</a:t>
            </a:r>
            <a:endParaRPr lang="en-US" b="1" dirty="0"/>
          </a:p>
          <a:p>
            <a:pPr marL="457200" lvl="1" indent="0">
              <a:buNone/>
            </a:pPr>
            <a:endParaRPr lang="en-US" b="1" dirty="0"/>
          </a:p>
        </p:txBody>
      </p:sp>
    </p:spTree>
    <p:extLst>
      <p:ext uri="{BB962C8B-B14F-4D97-AF65-F5344CB8AC3E}">
        <p14:creationId xmlns:p14="http://schemas.microsoft.com/office/powerpoint/2010/main" val="3309774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Intersection of Equity and SEL</a:t>
            </a:r>
            <a:endParaRPr lang="en-US" b="1" dirty="0"/>
          </a:p>
        </p:txBody>
      </p:sp>
      <p:sp>
        <p:nvSpPr>
          <p:cNvPr id="3" name="Text Placeholder 2"/>
          <p:cNvSpPr>
            <a:spLocks noGrp="1"/>
          </p:cNvSpPr>
          <p:nvPr>
            <p:ph type="body" idx="1"/>
          </p:nvPr>
        </p:nvSpPr>
        <p:spPr>
          <a:xfrm>
            <a:off x="376518" y="4232171"/>
            <a:ext cx="11389658" cy="2329994"/>
          </a:xfrm>
        </p:spPr>
        <p:txBody>
          <a:bodyPr/>
          <a:lstStyle/>
          <a:p>
            <a:r>
              <a:rPr lang="en-US" sz="2800" b="1" dirty="0" smtClean="0"/>
              <a:t>“If we teach social-emotional learning in ways that ignore equity, we will woefully fail our students, particularly our most disenfranchised.”</a:t>
            </a:r>
          </a:p>
          <a:p>
            <a:r>
              <a:rPr lang="en-US" b="1" dirty="0" smtClean="0"/>
              <a:t>~Dena Simmons, Yale Center for Emotional Intelligence  </a:t>
            </a:r>
            <a:endParaRPr lang="en-US" b="1" dirty="0"/>
          </a:p>
        </p:txBody>
      </p:sp>
    </p:spTree>
    <p:extLst>
      <p:ext uri="{BB962C8B-B14F-4D97-AF65-F5344CB8AC3E}">
        <p14:creationId xmlns:p14="http://schemas.microsoft.com/office/powerpoint/2010/main" val="2924078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Intersection of Equity and SEL</a:t>
            </a:r>
            <a:endParaRPr lang="en-US" b="1" dirty="0"/>
          </a:p>
        </p:txBody>
      </p:sp>
      <p:sp>
        <p:nvSpPr>
          <p:cNvPr id="5" name="Text Placeholder 4"/>
          <p:cNvSpPr>
            <a:spLocks noGrp="1"/>
          </p:cNvSpPr>
          <p:nvPr>
            <p:ph type="body" idx="1"/>
          </p:nvPr>
        </p:nvSpPr>
        <p:spPr>
          <a:xfrm>
            <a:off x="660946" y="2336873"/>
            <a:ext cx="2232662" cy="576262"/>
          </a:xfrm>
        </p:spPr>
        <p:txBody>
          <a:bodyPr/>
          <a:lstStyle/>
          <a:p>
            <a:pPr algn="ctr"/>
            <a:r>
              <a:rPr lang="en-US" b="1" i="1" u="sng" dirty="0" smtClean="0"/>
              <a:t>Equity</a:t>
            </a:r>
            <a:endParaRPr lang="en-US" b="1" i="1" u="sng" dirty="0"/>
          </a:p>
        </p:txBody>
      </p:sp>
      <p:sp>
        <p:nvSpPr>
          <p:cNvPr id="8" name="Text Placeholder 7"/>
          <p:cNvSpPr>
            <a:spLocks noGrp="1"/>
          </p:cNvSpPr>
          <p:nvPr>
            <p:ph type="body" sz="half" idx="15"/>
          </p:nvPr>
        </p:nvSpPr>
        <p:spPr>
          <a:xfrm>
            <a:off x="680322" y="3022673"/>
            <a:ext cx="3049702" cy="3620174"/>
          </a:xfrm>
        </p:spPr>
        <p:txBody>
          <a:bodyPr/>
          <a:lstStyle/>
          <a:p>
            <a:r>
              <a:rPr lang="en-US" sz="2400" b="1" dirty="0" smtClean="0"/>
              <a:t>Every student  </a:t>
            </a:r>
            <a:r>
              <a:rPr lang="en-US" sz="2400" b="1" dirty="0"/>
              <a:t>receives the amount they </a:t>
            </a:r>
            <a:r>
              <a:rPr lang="en-US" sz="2400" b="1" i="1" dirty="0"/>
              <a:t>NEED</a:t>
            </a:r>
            <a:r>
              <a:rPr lang="en-US" sz="2400" b="1" dirty="0"/>
              <a:t> in the way of resources, attention and supports.</a:t>
            </a:r>
          </a:p>
          <a:p>
            <a:endParaRPr lang="en-US" dirty="0"/>
          </a:p>
        </p:txBody>
      </p:sp>
      <p:sp>
        <p:nvSpPr>
          <p:cNvPr id="6" name="Text Placeholder 5"/>
          <p:cNvSpPr>
            <a:spLocks noGrp="1"/>
          </p:cNvSpPr>
          <p:nvPr>
            <p:ph type="body" sz="quarter" idx="3"/>
          </p:nvPr>
        </p:nvSpPr>
        <p:spPr/>
        <p:txBody>
          <a:bodyPr/>
          <a:lstStyle/>
          <a:p>
            <a:pPr algn="ctr"/>
            <a:r>
              <a:rPr lang="en-US" b="1" i="1" u="sng" dirty="0" smtClean="0"/>
              <a:t>Educational Equity</a:t>
            </a:r>
            <a:endParaRPr lang="en-US" b="1" i="1" u="sng" dirty="0"/>
          </a:p>
        </p:txBody>
      </p:sp>
      <p:sp>
        <p:nvSpPr>
          <p:cNvPr id="9" name="Text Placeholder 8"/>
          <p:cNvSpPr>
            <a:spLocks noGrp="1"/>
          </p:cNvSpPr>
          <p:nvPr>
            <p:ph type="body" sz="half" idx="16"/>
          </p:nvPr>
        </p:nvSpPr>
        <p:spPr>
          <a:xfrm>
            <a:off x="3945469" y="3022673"/>
            <a:ext cx="3584883" cy="3620174"/>
          </a:xfrm>
        </p:spPr>
        <p:txBody>
          <a:bodyPr>
            <a:normAutofit lnSpcReduction="10000"/>
          </a:bodyPr>
          <a:lstStyle/>
          <a:p>
            <a:r>
              <a:rPr lang="en-US" sz="2400" b="1" dirty="0"/>
              <a:t>Every student has access to the resources and educational rigor they </a:t>
            </a:r>
            <a:r>
              <a:rPr lang="en-US" sz="2400" b="1" i="1" dirty="0" smtClean="0"/>
              <a:t>NEED</a:t>
            </a:r>
            <a:r>
              <a:rPr lang="en-US" sz="2400" b="1" dirty="0" smtClean="0"/>
              <a:t> </a:t>
            </a:r>
            <a:r>
              <a:rPr lang="en-US" sz="2400" b="1" dirty="0"/>
              <a:t>at the right moment in their education, </a:t>
            </a:r>
            <a:r>
              <a:rPr lang="en-US" sz="2400" b="1" dirty="0" smtClean="0"/>
              <a:t>regardless of </a:t>
            </a:r>
            <a:r>
              <a:rPr lang="en-US" sz="2400" b="1" dirty="0"/>
              <a:t>race, gender, ethnicity, language, </a:t>
            </a:r>
            <a:r>
              <a:rPr lang="en-US" sz="2400" b="1" dirty="0" smtClean="0"/>
              <a:t>ability</a:t>
            </a:r>
            <a:r>
              <a:rPr lang="en-US" sz="2400" b="1" dirty="0"/>
              <a:t>, family background, or family income</a:t>
            </a:r>
            <a:r>
              <a:rPr lang="en-US" b="1" dirty="0"/>
              <a:t>.</a:t>
            </a:r>
          </a:p>
          <a:p>
            <a:endParaRPr lang="en-US" dirty="0"/>
          </a:p>
        </p:txBody>
      </p:sp>
      <p:sp>
        <p:nvSpPr>
          <p:cNvPr id="7" name="Text Placeholder 6"/>
          <p:cNvSpPr>
            <a:spLocks noGrp="1"/>
          </p:cNvSpPr>
          <p:nvPr>
            <p:ph type="body" sz="quarter" idx="13"/>
          </p:nvPr>
        </p:nvSpPr>
        <p:spPr>
          <a:xfrm>
            <a:off x="7933766" y="2336873"/>
            <a:ext cx="2971800" cy="576262"/>
          </a:xfrm>
        </p:spPr>
        <p:txBody>
          <a:bodyPr/>
          <a:lstStyle/>
          <a:p>
            <a:pPr algn="ctr"/>
            <a:r>
              <a:rPr lang="en-US" b="1" i="1" u="sng" dirty="0" smtClean="0"/>
              <a:t>SEL and Equity</a:t>
            </a:r>
            <a:endParaRPr lang="en-US" b="1" i="1" u="sng" dirty="0"/>
          </a:p>
        </p:txBody>
      </p:sp>
      <p:sp>
        <p:nvSpPr>
          <p:cNvPr id="10" name="Text Placeholder 9"/>
          <p:cNvSpPr>
            <a:spLocks noGrp="1"/>
          </p:cNvSpPr>
          <p:nvPr>
            <p:ph type="body" sz="half" idx="17"/>
          </p:nvPr>
        </p:nvSpPr>
        <p:spPr>
          <a:xfrm>
            <a:off x="8202706" y="3022673"/>
            <a:ext cx="3254188" cy="3473130"/>
          </a:xfrm>
        </p:spPr>
        <p:txBody>
          <a:bodyPr>
            <a:normAutofit/>
          </a:bodyPr>
          <a:lstStyle/>
          <a:p>
            <a:r>
              <a:rPr lang="en-US" sz="2400" b="1" dirty="0" smtClean="0"/>
              <a:t>Every student </a:t>
            </a:r>
            <a:r>
              <a:rPr lang="en-US" sz="2400" b="1" dirty="0"/>
              <a:t>receives what </a:t>
            </a:r>
            <a:r>
              <a:rPr lang="en-US" sz="2400" b="1" dirty="0" smtClean="0"/>
              <a:t>they  </a:t>
            </a:r>
            <a:r>
              <a:rPr lang="en-US" sz="2400" b="1" i="1" dirty="0" smtClean="0"/>
              <a:t>NEED</a:t>
            </a:r>
            <a:r>
              <a:rPr lang="en-US" sz="2400" b="1" dirty="0" smtClean="0"/>
              <a:t> to develop to their full </a:t>
            </a:r>
            <a:r>
              <a:rPr lang="en-US" sz="2400" b="1" u="sng" dirty="0"/>
              <a:t>academic</a:t>
            </a:r>
            <a:r>
              <a:rPr lang="en-US" sz="2400" b="1" dirty="0"/>
              <a:t> and </a:t>
            </a:r>
            <a:r>
              <a:rPr lang="en-US" sz="2400" b="1" u="sng" dirty="0" smtClean="0"/>
              <a:t>social</a:t>
            </a:r>
            <a:r>
              <a:rPr lang="en-US" sz="2400" b="1" dirty="0" smtClean="0"/>
              <a:t> potential </a:t>
            </a:r>
            <a:r>
              <a:rPr lang="en-US" sz="2400" b="1" dirty="0"/>
              <a:t>regardless of race, gender, ethnicity, language, </a:t>
            </a:r>
            <a:r>
              <a:rPr lang="en-US" sz="2400" b="1" dirty="0" smtClean="0"/>
              <a:t>ability</a:t>
            </a:r>
            <a:r>
              <a:rPr lang="en-US" sz="2400" b="1" dirty="0"/>
              <a:t>, family background, or family income.</a:t>
            </a:r>
          </a:p>
        </p:txBody>
      </p:sp>
    </p:spTree>
    <p:extLst>
      <p:ext uri="{BB962C8B-B14F-4D97-AF65-F5344CB8AC3E}">
        <p14:creationId xmlns:p14="http://schemas.microsoft.com/office/powerpoint/2010/main" val="2078768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lstStyle/>
          <a:p>
            <a:pPr algn="ctr"/>
            <a:r>
              <a:rPr lang="en-US" b="1" dirty="0" smtClean="0"/>
              <a:t>SEL, Equity, and Student Identity</a:t>
            </a:r>
            <a:endParaRPr lang="en-US" b="1" dirty="0"/>
          </a:p>
        </p:txBody>
      </p:sp>
      <p:sp>
        <p:nvSpPr>
          <p:cNvPr id="3" name="Content Placeholder 2"/>
          <p:cNvSpPr>
            <a:spLocks noGrp="1"/>
          </p:cNvSpPr>
          <p:nvPr>
            <p:ph idx="1"/>
          </p:nvPr>
        </p:nvSpPr>
        <p:spPr>
          <a:xfrm>
            <a:off x="201706" y="2218766"/>
            <a:ext cx="11752729" cy="4518210"/>
          </a:xfrm>
        </p:spPr>
        <p:txBody>
          <a:bodyPr>
            <a:normAutofit lnSpcReduction="10000"/>
          </a:bodyPr>
          <a:lstStyle/>
          <a:p>
            <a:r>
              <a:rPr lang="en-US" sz="2800" b="1" dirty="0" smtClean="0"/>
              <a:t>How a student </a:t>
            </a:r>
            <a:r>
              <a:rPr lang="en-US" sz="2800" b="1" dirty="0"/>
              <a:t>sees her/himself in the </a:t>
            </a:r>
            <a:r>
              <a:rPr lang="en-US" sz="2800" b="1" dirty="0" smtClean="0"/>
              <a:t>world impacts their school experience.</a:t>
            </a:r>
          </a:p>
          <a:p>
            <a:pPr marL="0" indent="0">
              <a:buNone/>
            </a:pPr>
            <a:r>
              <a:rPr lang="en-US" sz="2800" b="1" dirty="0" smtClean="0"/>
              <a:t>	-&gt; </a:t>
            </a:r>
            <a:r>
              <a:rPr lang="en-US" sz="2800" b="1" u="sng" dirty="0" smtClean="0"/>
              <a:t>ACTIVITY: </a:t>
            </a:r>
            <a:r>
              <a:rPr lang="en-US" sz="2800" b="1" i="1" u="sng" dirty="0" smtClean="0"/>
              <a:t>Becoming Joey (</a:t>
            </a:r>
            <a:r>
              <a:rPr lang="en-US" sz="2800" b="1" u="sng" dirty="0" smtClean="0"/>
              <a:t>poem)</a:t>
            </a:r>
            <a:endParaRPr lang="en-US" sz="2800" b="1" u="sng" dirty="0"/>
          </a:p>
          <a:p>
            <a:endParaRPr lang="en-US" sz="2800" b="1" dirty="0" smtClean="0"/>
          </a:p>
          <a:p>
            <a:r>
              <a:rPr lang="en-US" sz="2800" b="1" dirty="0" smtClean="0"/>
              <a:t>Culture</a:t>
            </a:r>
            <a:r>
              <a:rPr lang="en-US" sz="2800" b="1" dirty="0"/>
              <a:t>, race, gender, class, sexual identity, language, etc</a:t>
            </a:r>
            <a:r>
              <a:rPr lang="en-US" sz="2800" b="1" dirty="0" smtClean="0"/>
              <a:t>.</a:t>
            </a:r>
          </a:p>
          <a:p>
            <a:pPr marL="0" indent="0">
              <a:buNone/>
            </a:pPr>
            <a:endParaRPr lang="en-US" sz="2800" b="1" dirty="0"/>
          </a:p>
          <a:p>
            <a:r>
              <a:rPr lang="en-US" sz="2800" b="1" dirty="0" err="1" smtClean="0"/>
              <a:t>Situatedness</a:t>
            </a:r>
            <a:r>
              <a:rPr lang="en-US" sz="2800" b="1" dirty="0" smtClean="0"/>
              <a:t>: How </a:t>
            </a:r>
            <a:r>
              <a:rPr lang="en-US" sz="2800" b="1" dirty="0"/>
              <a:t>one is positioned relative to </a:t>
            </a:r>
            <a:r>
              <a:rPr lang="en-US" sz="2800" b="1" dirty="0" smtClean="0"/>
              <a:t>opportunity and access.</a:t>
            </a:r>
          </a:p>
          <a:p>
            <a:endParaRPr lang="en-US" sz="2800" b="1" dirty="0"/>
          </a:p>
          <a:p>
            <a:r>
              <a:rPr lang="en-US" sz="2800" b="1" dirty="0"/>
              <a:t>Identity with peers within </a:t>
            </a:r>
            <a:r>
              <a:rPr lang="en-US" sz="2800" b="1" dirty="0" smtClean="0"/>
              <a:t>school – integration or segregation?</a:t>
            </a:r>
            <a:endParaRPr lang="en-US" sz="2800" b="1" dirty="0"/>
          </a:p>
          <a:p>
            <a:endParaRPr lang="en-US" dirty="0"/>
          </a:p>
        </p:txBody>
      </p:sp>
    </p:spTree>
    <p:extLst>
      <p:ext uri="{BB962C8B-B14F-4D97-AF65-F5344CB8AC3E}">
        <p14:creationId xmlns:p14="http://schemas.microsoft.com/office/powerpoint/2010/main" val="891391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SEL, Equity, and Student Mindset</a:t>
            </a:r>
            <a:endParaRPr lang="en-US" b="1" dirty="0"/>
          </a:p>
        </p:txBody>
      </p:sp>
      <p:sp>
        <p:nvSpPr>
          <p:cNvPr id="3" name="Content Placeholder 2"/>
          <p:cNvSpPr>
            <a:spLocks noGrp="1"/>
          </p:cNvSpPr>
          <p:nvPr>
            <p:ph idx="1"/>
          </p:nvPr>
        </p:nvSpPr>
        <p:spPr>
          <a:xfrm>
            <a:off x="215153" y="2017059"/>
            <a:ext cx="11604812" cy="4840941"/>
          </a:xfrm>
        </p:spPr>
        <p:txBody>
          <a:bodyPr>
            <a:normAutofit fontScale="92500" lnSpcReduction="20000"/>
          </a:bodyPr>
          <a:lstStyle/>
          <a:p>
            <a:endParaRPr lang="en-US" dirty="0"/>
          </a:p>
          <a:p>
            <a:r>
              <a:rPr lang="en-US" sz="3000" b="1" dirty="0" smtClean="0"/>
              <a:t>What are a student’s </a:t>
            </a:r>
            <a:r>
              <a:rPr lang="en-US" sz="3000" b="1" dirty="0"/>
              <a:t>beliefs about </a:t>
            </a:r>
            <a:r>
              <a:rPr lang="en-US" sz="3000" b="1" dirty="0" smtClean="0"/>
              <a:t>their own </a:t>
            </a:r>
            <a:r>
              <a:rPr lang="en-US" sz="3000" b="1" dirty="0"/>
              <a:t>learning and </a:t>
            </a:r>
            <a:r>
              <a:rPr lang="en-US" sz="3000" b="1" dirty="0" smtClean="0"/>
              <a:t>capacity?</a:t>
            </a:r>
          </a:p>
          <a:p>
            <a:pPr marL="0" indent="0">
              <a:buNone/>
            </a:pPr>
            <a:endParaRPr lang="en-US" sz="3000" b="1" dirty="0"/>
          </a:p>
          <a:p>
            <a:r>
              <a:rPr lang="en-US" sz="3000" b="1" dirty="0" smtClean="0"/>
              <a:t>Do they have a sense of belonging in </a:t>
            </a:r>
            <a:r>
              <a:rPr lang="en-US" sz="3000" b="1" dirty="0"/>
              <a:t>the academic </a:t>
            </a:r>
            <a:r>
              <a:rPr lang="en-US" sz="3000" b="1" dirty="0" smtClean="0"/>
              <a:t>community?</a:t>
            </a:r>
          </a:p>
          <a:p>
            <a:pPr marL="0" indent="0">
              <a:buNone/>
            </a:pPr>
            <a:endParaRPr lang="en-US" sz="3000" b="1" dirty="0"/>
          </a:p>
          <a:p>
            <a:r>
              <a:rPr lang="en-US" sz="3000" b="1" dirty="0" smtClean="0"/>
              <a:t>Do they believe </a:t>
            </a:r>
            <a:r>
              <a:rPr lang="en-US" sz="3000" b="1" dirty="0"/>
              <a:t>that effort leads to increased </a:t>
            </a:r>
            <a:r>
              <a:rPr lang="en-US" sz="3000" b="1" dirty="0" smtClean="0"/>
              <a:t>ability?</a:t>
            </a:r>
          </a:p>
          <a:p>
            <a:pPr marL="0" indent="0">
              <a:buNone/>
            </a:pPr>
            <a:endParaRPr lang="en-US" sz="3000" b="1" dirty="0"/>
          </a:p>
          <a:p>
            <a:r>
              <a:rPr lang="en-US" sz="3000" b="1" dirty="0" smtClean="0"/>
              <a:t>Do they believe </a:t>
            </a:r>
            <a:r>
              <a:rPr lang="en-US" sz="3000" b="1" dirty="0"/>
              <a:t>that success is </a:t>
            </a:r>
            <a:r>
              <a:rPr lang="en-US" sz="3000" b="1" dirty="0" smtClean="0"/>
              <a:t>possible?</a:t>
            </a:r>
          </a:p>
          <a:p>
            <a:pPr marL="0" indent="0">
              <a:buNone/>
            </a:pPr>
            <a:endParaRPr lang="en-US" sz="3000" b="1" dirty="0"/>
          </a:p>
          <a:p>
            <a:r>
              <a:rPr lang="en-US" sz="3000" b="1" dirty="0" smtClean="0"/>
              <a:t>Do they believe </a:t>
            </a:r>
            <a:r>
              <a:rPr lang="en-US" sz="3000" b="1" dirty="0"/>
              <a:t>that the work has </a:t>
            </a:r>
            <a:r>
              <a:rPr lang="en-US" sz="3000" b="1" dirty="0" smtClean="0"/>
              <a:t>value (is it relevant)?</a:t>
            </a:r>
            <a:endParaRPr lang="en-US" sz="3000" b="1" dirty="0"/>
          </a:p>
          <a:p>
            <a:endParaRPr lang="en-US" dirty="0"/>
          </a:p>
        </p:txBody>
      </p:sp>
    </p:spTree>
    <p:extLst>
      <p:ext uri="{BB962C8B-B14F-4D97-AF65-F5344CB8AC3E}">
        <p14:creationId xmlns:p14="http://schemas.microsoft.com/office/powerpoint/2010/main" val="1732226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5" y="780122"/>
            <a:ext cx="10179422" cy="1080938"/>
          </a:xfrm>
        </p:spPr>
        <p:txBody>
          <a:bodyPr/>
          <a:lstStyle/>
          <a:p>
            <a:pPr algn="ctr"/>
            <a:r>
              <a:rPr lang="en-US" b="1" dirty="0" smtClean="0"/>
              <a:t>Students’ Sense of Belonging – Research Says…</a:t>
            </a:r>
            <a:endParaRPr lang="en-US" b="1" dirty="0"/>
          </a:p>
        </p:txBody>
      </p:sp>
      <p:sp>
        <p:nvSpPr>
          <p:cNvPr id="3" name="Content Placeholder 2"/>
          <p:cNvSpPr>
            <a:spLocks noGrp="1"/>
          </p:cNvSpPr>
          <p:nvPr>
            <p:ph idx="1"/>
          </p:nvPr>
        </p:nvSpPr>
        <p:spPr>
          <a:xfrm>
            <a:off x="121025" y="2151529"/>
            <a:ext cx="11873752" cy="4545106"/>
          </a:xfrm>
        </p:spPr>
        <p:txBody>
          <a:bodyPr>
            <a:normAutofit lnSpcReduction="10000"/>
          </a:bodyPr>
          <a:lstStyle/>
          <a:p>
            <a:r>
              <a:rPr lang="en-US" sz="2800" b="1" dirty="0" smtClean="0"/>
              <a:t>When students sense their teachers respect them, trust increases and misbehavior decreases, resulting in lower suspension rates. </a:t>
            </a:r>
            <a:r>
              <a:rPr lang="en-US" sz="1800" b="1" dirty="0" smtClean="0"/>
              <a:t>(</a:t>
            </a:r>
            <a:r>
              <a:rPr lang="en-US" sz="1800" b="1" i="1" dirty="0"/>
              <a:t>Stanford </a:t>
            </a:r>
            <a:r>
              <a:rPr lang="en-US" sz="1800" b="1" i="1" dirty="0" smtClean="0"/>
              <a:t>researchers </a:t>
            </a:r>
            <a:r>
              <a:rPr lang="en-US" sz="1800" b="1" i="1" dirty="0" err="1"/>
              <a:t>Okonofua</a:t>
            </a:r>
            <a:r>
              <a:rPr lang="en-US" sz="1800" b="1" i="1" dirty="0"/>
              <a:t>, </a:t>
            </a:r>
            <a:r>
              <a:rPr lang="en-US" sz="1800" b="1" i="1" dirty="0" err="1"/>
              <a:t>Paunesku</a:t>
            </a:r>
            <a:r>
              <a:rPr lang="en-US" sz="1800" b="1" i="1" dirty="0"/>
              <a:t> &amp; Walton, 2016</a:t>
            </a:r>
            <a:r>
              <a:rPr lang="en-US" sz="1800" b="1" dirty="0"/>
              <a:t>)</a:t>
            </a:r>
            <a:endParaRPr lang="en-US" sz="1800" b="1" dirty="0" smtClean="0"/>
          </a:p>
          <a:p>
            <a:pPr lvl="1"/>
            <a:r>
              <a:rPr lang="en-US" b="1" dirty="0" smtClean="0"/>
              <a:t>Students whose teachers received PD in the importance of empathy in the classroom were half as likely to be suspended by the end of the school year.</a:t>
            </a:r>
          </a:p>
          <a:p>
            <a:pPr lvl="1"/>
            <a:r>
              <a:rPr lang="en-US" b="1" dirty="0" smtClean="0"/>
              <a:t>Stronger effects were noted for Black and Latino boys who had been suspended the prior year.</a:t>
            </a:r>
          </a:p>
          <a:p>
            <a:pPr lvl="1"/>
            <a:endParaRPr lang="en-US" b="1" dirty="0"/>
          </a:p>
          <a:p>
            <a:r>
              <a:rPr lang="en-US" sz="2800" b="1" dirty="0" smtClean="0"/>
              <a:t>Middle school students who perceive inconsistent treatment for their racial or ethnic group have lower levels of trust for teachers and school officials. </a:t>
            </a:r>
            <a:r>
              <a:rPr lang="en-US" sz="1800" b="1" i="1" dirty="0" smtClean="0"/>
              <a:t>(UT-Austin, Columbia &amp; Stanford research project results - “Child Development”, 2017)</a:t>
            </a:r>
          </a:p>
          <a:p>
            <a:pPr lvl="1"/>
            <a:r>
              <a:rPr lang="en-US" b="1" dirty="0" smtClean="0"/>
              <a:t>Lack of trust in school correlated to higher discipline rates and a lower likelihood of later enrollment in a 4-year university. </a:t>
            </a:r>
          </a:p>
          <a:p>
            <a:pPr lvl="1"/>
            <a:endParaRPr lang="en-US" sz="2400" b="1" dirty="0"/>
          </a:p>
          <a:p>
            <a:pPr marL="0" indent="0">
              <a:buNone/>
            </a:pPr>
            <a:endParaRPr lang="en-US" b="1" dirty="0" smtClean="0"/>
          </a:p>
          <a:p>
            <a:pPr lvl="1"/>
            <a:endParaRPr lang="en-US" b="1" dirty="0"/>
          </a:p>
          <a:p>
            <a:endParaRPr lang="en-US" b="1" dirty="0"/>
          </a:p>
        </p:txBody>
      </p:sp>
    </p:spTree>
    <p:extLst>
      <p:ext uri="{BB962C8B-B14F-4D97-AF65-F5344CB8AC3E}">
        <p14:creationId xmlns:p14="http://schemas.microsoft.com/office/powerpoint/2010/main" val="194560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753228"/>
            <a:ext cx="10132817" cy="1080938"/>
          </a:xfrm>
        </p:spPr>
        <p:txBody>
          <a:bodyPr/>
          <a:lstStyle/>
          <a:p>
            <a:r>
              <a:rPr lang="en-US" b="1" dirty="0"/>
              <a:t>Student’s Sense of Belonging – Research Says…</a:t>
            </a:r>
            <a:endParaRPr lang="en-US" dirty="0"/>
          </a:p>
        </p:txBody>
      </p:sp>
      <p:sp>
        <p:nvSpPr>
          <p:cNvPr id="3" name="Content Placeholder 2"/>
          <p:cNvSpPr>
            <a:spLocks noGrp="1"/>
          </p:cNvSpPr>
          <p:nvPr>
            <p:ph idx="1"/>
          </p:nvPr>
        </p:nvSpPr>
        <p:spPr>
          <a:xfrm>
            <a:off x="161365" y="2164976"/>
            <a:ext cx="11900647" cy="4558553"/>
          </a:xfrm>
        </p:spPr>
        <p:txBody>
          <a:bodyPr>
            <a:normAutofit lnSpcReduction="10000"/>
          </a:bodyPr>
          <a:lstStyle/>
          <a:p>
            <a:r>
              <a:rPr lang="en-US" sz="2800" b="1" dirty="0" smtClean="0"/>
              <a:t>Students from under-represented groups, or who are part of a group that is subject to negative stereotypes may respond differently to failure or criticism from a teacher. </a:t>
            </a:r>
            <a:r>
              <a:rPr lang="en-US" sz="1800" b="1" i="1" dirty="0" smtClean="0"/>
              <a:t>(</a:t>
            </a:r>
            <a:r>
              <a:rPr lang="en-US" sz="1800" b="1" i="1" dirty="0" err="1" smtClean="0"/>
              <a:t>Bondy</a:t>
            </a:r>
            <a:r>
              <a:rPr lang="en-US" sz="1800" b="1" i="1" dirty="0" smtClean="0"/>
              <a:t>, Ross, </a:t>
            </a:r>
            <a:r>
              <a:rPr lang="en-US" sz="1800" b="1" i="1" dirty="0" err="1" smtClean="0"/>
              <a:t>Gallingane</a:t>
            </a:r>
            <a:r>
              <a:rPr lang="en-US" sz="1800" b="1" i="1" dirty="0"/>
              <a:t> &amp; </a:t>
            </a:r>
            <a:r>
              <a:rPr lang="en-US" sz="1800" b="1" i="1" dirty="0" err="1"/>
              <a:t>Hambacker</a:t>
            </a:r>
            <a:r>
              <a:rPr lang="en-US" sz="1800" b="1" i="1" dirty="0"/>
              <a:t> </a:t>
            </a:r>
            <a:r>
              <a:rPr lang="en-US" sz="1800" b="1" i="1" dirty="0" smtClean="0"/>
              <a:t>- Urban Education, 2007)</a:t>
            </a:r>
          </a:p>
          <a:p>
            <a:pPr lvl="1"/>
            <a:r>
              <a:rPr lang="en-US" b="1" dirty="0" smtClean="0"/>
              <a:t>Students view such experiences as confirmation that they are less capable than their peers.</a:t>
            </a:r>
          </a:p>
          <a:p>
            <a:pPr lvl="1"/>
            <a:r>
              <a:rPr lang="en-US" b="1" dirty="0" smtClean="0"/>
              <a:t>Teachers as “W</a:t>
            </a:r>
            <a:r>
              <a:rPr lang="en-US" b="1" u="sng" dirty="0" smtClean="0"/>
              <a:t>arm Demanders</a:t>
            </a:r>
            <a:r>
              <a:rPr lang="en-US" b="1" dirty="0" smtClean="0"/>
              <a:t>” (“</a:t>
            </a:r>
            <a:r>
              <a:rPr lang="en-US" b="1" i="1" dirty="0" smtClean="0"/>
              <a:t>Expect a great deal from their students, convince them of their own brilliance, and help them reach their potential in a disciplined &amp; structured environment.” </a:t>
            </a:r>
            <a:r>
              <a:rPr lang="en-US" b="1" dirty="0" smtClean="0"/>
              <a:t>– Lisa </a:t>
            </a:r>
            <a:r>
              <a:rPr lang="en-US" b="1" dirty="0" err="1" smtClean="0"/>
              <a:t>Delpit</a:t>
            </a:r>
            <a:r>
              <a:rPr lang="en-US" b="1" dirty="0" smtClean="0"/>
              <a:t>, author of </a:t>
            </a:r>
            <a:r>
              <a:rPr lang="en-US" b="1" i="1" dirty="0" smtClean="0"/>
              <a:t>Other People’s Children</a:t>
            </a:r>
            <a:r>
              <a:rPr lang="en-US" b="1" dirty="0" smtClean="0"/>
              <a:t>).</a:t>
            </a:r>
          </a:p>
          <a:p>
            <a:pPr marL="457200" lvl="1" indent="0">
              <a:buNone/>
            </a:pPr>
            <a:endParaRPr lang="en-US" b="1" dirty="0"/>
          </a:p>
          <a:p>
            <a:r>
              <a:rPr lang="en-US" sz="2800" b="1" dirty="0" smtClean="0"/>
              <a:t>Students from cultural backgrounds that emphasize inter-dependence and community may struggle in schools that view success as an individual endeavor. </a:t>
            </a:r>
            <a:r>
              <a:rPr lang="en-US" sz="1800" b="1" i="1" dirty="0" smtClean="0"/>
              <a:t>(Northwestern, UW, Stanford study, 2012)</a:t>
            </a:r>
          </a:p>
          <a:p>
            <a:pPr lvl="1"/>
            <a:r>
              <a:rPr lang="en-US" b="1" dirty="0" smtClean="0"/>
              <a:t>First generation college students performed better academically after participating in an exercise that emphasized the value of community.</a:t>
            </a:r>
            <a:endParaRPr lang="en-US" b="1" dirty="0"/>
          </a:p>
        </p:txBody>
      </p:sp>
    </p:spTree>
    <p:extLst>
      <p:ext uri="{BB962C8B-B14F-4D97-AF65-F5344CB8AC3E}">
        <p14:creationId xmlns:p14="http://schemas.microsoft.com/office/powerpoint/2010/main" val="1585901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1"/>
            <a:ext cx="10439400" cy="1371599"/>
          </a:xfrm>
        </p:spPr>
        <p:txBody>
          <a:bodyPr/>
          <a:lstStyle/>
          <a:p>
            <a:pPr algn="ctr"/>
            <a:r>
              <a:rPr lang="en-US" sz="4000" b="1" dirty="0">
                <a:latin typeface="Calibri" panose="020F0502020204030204" pitchFamily="34" charset="0"/>
                <a:cs typeface="Calibri" panose="020F0502020204030204" pitchFamily="34" charset="0"/>
              </a:rPr>
              <a:t>ACTIVITY – </a:t>
            </a:r>
            <a:r>
              <a:rPr lang="en-US" sz="4000" b="1" dirty="0" smtClean="0">
                <a:latin typeface="Calibri" panose="020F0502020204030204" pitchFamily="34" charset="0"/>
                <a:cs typeface="Calibri" panose="020F0502020204030204" pitchFamily="34" charset="0"/>
              </a:rPr>
              <a:t>Standing </a:t>
            </a:r>
            <a:r>
              <a:rPr lang="en-US" sz="4000" b="1" dirty="0">
                <a:latin typeface="Calibri" panose="020F0502020204030204" pitchFamily="34" charset="0"/>
                <a:cs typeface="Calibri" panose="020F0502020204030204" pitchFamily="34" charset="0"/>
              </a:rPr>
              <a:t>in Another’s Shoes</a:t>
            </a:r>
          </a:p>
        </p:txBody>
      </p:sp>
      <p:sp>
        <p:nvSpPr>
          <p:cNvPr id="3" name="Content Placeholder 2"/>
          <p:cNvSpPr>
            <a:spLocks noGrp="1"/>
          </p:cNvSpPr>
          <p:nvPr>
            <p:ph idx="1"/>
          </p:nvPr>
        </p:nvSpPr>
        <p:spPr>
          <a:xfrm>
            <a:off x="304800" y="2603500"/>
            <a:ext cx="11430000" cy="4025900"/>
          </a:xfrm>
        </p:spPr>
        <p:txBody>
          <a:bodyPr>
            <a:normAutofit/>
          </a:bodyPr>
          <a:lstStyle/>
          <a:p>
            <a:pPr marL="0" indent="0">
              <a:buNone/>
            </a:pPr>
            <a:r>
              <a:rPr lang="en-US" sz="3200" b="1" dirty="0">
                <a:latin typeface="Calibri" panose="020F0502020204030204" pitchFamily="34" charset="0"/>
                <a:cs typeface="Calibri" panose="020F0502020204030204" pitchFamily="34" charset="0"/>
              </a:rPr>
              <a:t>Directions:</a:t>
            </a:r>
          </a:p>
          <a:p>
            <a:pPr lvl="1">
              <a:buFont typeface="Wingdings" panose="05000000000000000000" pitchFamily="2" charset="2"/>
              <a:buChar char="§"/>
            </a:pPr>
            <a:r>
              <a:rPr lang="en-US" sz="3200" b="1" dirty="0">
                <a:latin typeface="Calibri" panose="020F0502020204030204" pitchFamily="34" charset="0"/>
                <a:cs typeface="Calibri" panose="020F0502020204030204" pitchFamily="34" charset="0"/>
              </a:rPr>
              <a:t>Do NOT write your name on the sheet in front of you.</a:t>
            </a:r>
          </a:p>
          <a:p>
            <a:pPr lvl="1">
              <a:buFont typeface="Wingdings" panose="05000000000000000000" pitchFamily="2" charset="2"/>
              <a:buChar char="§"/>
            </a:pPr>
            <a:r>
              <a:rPr lang="en-US" sz="3200" b="1" dirty="0">
                <a:latin typeface="Calibri" panose="020F0502020204030204" pitchFamily="34" charset="0"/>
                <a:cs typeface="Calibri" panose="020F0502020204030204" pitchFamily="34" charset="0"/>
              </a:rPr>
              <a:t>Respond to each of the questions by placing an “X” on the line next to any statement that applies to you.</a:t>
            </a:r>
          </a:p>
          <a:p>
            <a:pPr lvl="1">
              <a:buFont typeface="Wingdings" panose="05000000000000000000" pitchFamily="2" charset="2"/>
              <a:buChar char="§"/>
            </a:pPr>
            <a:r>
              <a:rPr lang="en-US" sz="3200" b="1" dirty="0">
                <a:latin typeface="Calibri" panose="020F0502020204030204" pitchFamily="34" charset="0"/>
                <a:cs typeface="Calibri" panose="020F0502020204030204" pitchFamily="34" charset="0"/>
              </a:rPr>
              <a:t>Fold your paper in half when finished.</a:t>
            </a:r>
          </a:p>
          <a:p>
            <a:pPr lvl="1">
              <a:buFont typeface="Wingdings" panose="05000000000000000000" pitchFamily="2" charset="2"/>
              <a:buChar char="§"/>
            </a:pPr>
            <a:r>
              <a:rPr lang="en-US" sz="3200" b="1" dirty="0">
                <a:latin typeface="Calibri" panose="020F0502020204030204" pitchFamily="34" charset="0"/>
                <a:cs typeface="Calibri" panose="020F0502020204030204" pitchFamily="34" charset="0"/>
              </a:rPr>
              <a:t>When directed, stand up, and pass the sheet of paper 5 times (to five different people)	</a:t>
            </a:r>
          </a:p>
          <a:p>
            <a:endParaRPr lang="en-US" sz="3200" dirty="0"/>
          </a:p>
        </p:txBody>
      </p:sp>
    </p:spTree>
    <p:extLst>
      <p:ext uri="{BB962C8B-B14F-4D97-AF65-F5344CB8AC3E}">
        <p14:creationId xmlns:p14="http://schemas.microsoft.com/office/powerpoint/2010/main" val="12593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5" y="753228"/>
            <a:ext cx="10173158" cy="1080938"/>
          </a:xfrm>
        </p:spPr>
        <p:txBody>
          <a:bodyPr/>
          <a:lstStyle/>
          <a:p>
            <a:pPr algn="ctr"/>
            <a:r>
              <a:rPr lang="en-US" b="1" dirty="0" smtClean="0"/>
              <a:t>Developing an Equity Lens for SEL Instruction: </a:t>
            </a:r>
            <a:r>
              <a:rPr lang="en-US" sz="3200" b="1" dirty="0" smtClean="0"/>
              <a:t>Suggestions from a Teacher of Color</a:t>
            </a:r>
            <a:endParaRPr lang="en-US" sz="3200" b="1" dirty="0"/>
          </a:p>
        </p:txBody>
      </p:sp>
      <p:sp>
        <p:nvSpPr>
          <p:cNvPr id="3" name="Content Placeholder 2"/>
          <p:cNvSpPr>
            <a:spLocks noGrp="1"/>
          </p:cNvSpPr>
          <p:nvPr>
            <p:ph idx="1"/>
          </p:nvPr>
        </p:nvSpPr>
        <p:spPr>
          <a:xfrm>
            <a:off x="121025" y="2178424"/>
            <a:ext cx="11894381" cy="4497353"/>
          </a:xfrm>
        </p:spPr>
        <p:txBody>
          <a:bodyPr>
            <a:normAutofit/>
          </a:bodyPr>
          <a:lstStyle/>
          <a:p>
            <a:r>
              <a:rPr lang="en-US" b="1" dirty="0" smtClean="0"/>
              <a:t>Flex your self-awareness muscles to understand your power, privilege and unconscious bias if you come from a different background than your students.</a:t>
            </a:r>
          </a:p>
          <a:p>
            <a:pPr lvl="1"/>
            <a:r>
              <a:rPr lang="en-US" b="1" dirty="0" smtClean="0"/>
              <a:t>Take the </a:t>
            </a:r>
            <a:r>
              <a:rPr lang="en-US" b="1" i="1" dirty="0" smtClean="0"/>
              <a:t>Harvard Implicit Bias Test; </a:t>
            </a:r>
            <a:r>
              <a:rPr lang="en-US" b="1" dirty="0" smtClean="0"/>
              <a:t>read</a:t>
            </a:r>
            <a:r>
              <a:rPr lang="en-US" b="1" i="1" dirty="0" smtClean="0"/>
              <a:t> </a:t>
            </a:r>
            <a:r>
              <a:rPr lang="en-US" b="1" i="1" dirty="0" err="1" smtClean="0"/>
              <a:t>Blindspot</a:t>
            </a:r>
            <a:r>
              <a:rPr lang="en-US" b="1" i="1" dirty="0" smtClean="0"/>
              <a:t>: The Hidden Biases of Good People</a:t>
            </a:r>
          </a:p>
          <a:p>
            <a:pPr lvl="1"/>
            <a:r>
              <a:rPr lang="en-US" b="1" dirty="0" smtClean="0"/>
              <a:t>Read Peggy McIntosh’s </a:t>
            </a:r>
            <a:r>
              <a:rPr lang="en-US" b="1" i="1" dirty="0" smtClean="0"/>
              <a:t>“Unpacking the Invisible Knapsack”</a:t>
            </a:r>
          </a:p>
          <a:p>
            <a:r>
              <a:rPr lang="en-US" b="1" dirty="0" smtClean="0"/>
              <a:t>Make SEL meaningful and relevant for students.</a:t>
            </a:r>
          </a:p>
          <a:p>
            <a:pPr lvl="1"/>
            <a:r>
              <a:rPr lang="en-US" b="1" dirty="0" smtClean="0"/>
              <a:t>Don’t impose on students of color one set of values and beliefs about behavior, conflict resolution, relationship-building and decision-making (most curricula in the US come from a White, Western, and individualistic perspective).</a:t>
            </a:r>
          </a:p>
          <a:p>
            <a:pPr lvl="1"/>
            <a:r>
              <a:rPr lang="en-US" b="1" dirty="0" smtClean="0"/>
              <a:t>Sends a message to students that they are inferior for being who they are.</a:t>
            </a:r>
            <a:endParaRPr lang="en-US" b="1" dirty="0"/>
          </a:p>
          <a:p>
            <a:r>
              <a:rPr lang="en-US" b="1" dirty="0" smtClean="0"/>
              <a:t>Allow students space to learn how to navigate the differences between home and school. </a:t>
            </a:r>
          </a:p>
          <a:p>
            <a:pPr lvl="1"/>
            <a:r>
              <a:rPr lang="en-US" b="1" dirty="0" smtClean="0"/>
              <a:t>Teach “code switching” (altering speech or behavior depending on a given context).</a:t>
            </a:r>
          </a:p>
        </p:txBody>
      </p:sp>
    </p:spTree>
    <p:extLst>
      <p:ext uri="{BB962C8B-B14F-4D97-AF65-F5344CB8AC3E}">
        <p14:creationId xmlns:p14="http://schemas.microsoft.com/office/powerpoint/2010/main" val="1771861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753228"/>
            <a:ext cx="10132817" cy="1080938"/>
          </a:xfrm>
        </p:spPr>
        <p:txBody>
          <a:bodyPr/>
          <a:lstStyle/>
          <a:p>
            <a:pPr algn="ctr"/>
            <a:r>
              <a:rPr lang="en-US" b="1" dirty="0"/>
              <a:t>Developing an Equity Lens for SEL Instruction: </a:t>
            </a:r>
            <a:r>
              <a:rPr lang="en-US" sz="3200" b="1" dirty="0"/>
              <a:t>Suggestions from a Teacher of Color</a:t>
            </a:r>
            <a:endParaRPr lang="en-US" dirty="0"/>
          </a:p>
        </p:txBody>
      </p:sp>
      <p:sp>
        <p:nvSpPr>
          <p:cNvPr id="3" name="Content Placeholder 2"/>
          <p:cNvSpPr>
            <a:spLocks noGrp="1"/>
          </p:cNvSpPr>
          <p:nvPr>
            <p:ph idx="1"/>
          </p:nvPr>
        </p:nvSpPr>
        <p:spPr>
          <a:xfrm>
            <a:off x="161365" y="2097741"/>
            <a:ext cx="12030635" cy="4631824"/>
          </a:xfrm>
        </p:spPr>
        <p:txBody>
          <a:bodyPr>
            <a:normAutofit lnSpcReduction="10000"/>
          </a:bodyPr>
          <a:lstStyle/>
          <a:p>
            <a:r>
              <a:rPr lang="en-US" sz="2800" b="1" dirty="0" smtClean="0"/>
              <a:t>Build relationships with students, their families and their community</a:t>
            </a:r>
          </a:p>
          <a:p>
            <a:pPr marL="0" indent="0">
              <a:buNone/>
            </a:pPr>
            <a:endParaRPr lang="en-US" sz="2800" b="1" dirty="0" smtClean="0"/>
          </a:p>
          <a:p>
            <a:pPr lvl="1"/>
            <a:r>
              <a:rPr lang="en-US" sz="2400" b="1" u="sng" dirty="0" smtClean="0"/>
              <a:t>Students</a:t>
            </a:r>
            <a:r>
              <a:rPr lang="en-US" sz="2400" b="1" dirty="0" smtClean="0"/>
              <a:t>: Feel more connected to school (a preventative factor against risky behaviors) and increases their likelihood of academic success; survey them to find out about their hobbies, home lives, academic strengths, areas for growth, social circles, favorite foods, etc.</a:t>
            </a:r>
          </a:p>
          <a:p>
            <a:pPr marL="457200" lvl="1" indent="0">
              <a:buNone/>
            </a:pPr>
            <a:endParaRPr lang="en-US" sz="2400" b="1" dirty="0" smtClean="0"/>
          </a:p>
          <a:p>
            <a:pPr lvl="1"/>
            <a:r>
              <a:rPr lang="en-US" sz="2400" b="1" u="sng" dirty="0" smtClean="0"/>
              <a:t>Families</a:t>
            </a:r>
            <a:r>
              <a:rPr lang="en-US" sz="2400" b="1" dirty="0" smtClean="0"/>
              <a:t>: Establish communication norms to avoid misunderstandings; ask how you can partner together; translate materials.</a:t>
            </a:r>
          </a:p>
          <a:p>
            <a:pPr lvl="1"/>
            <a:endParaRPr lang="en-US" sz="2400" b="1" dirty="0" smtClean="0"/>
          </a:p>
          <a:p>
            <a:pPr lvl="1"/>
            <a:r>
              <a:rPr lang="en-US" sz="2400" b="1" u="sng" dirty="0" smtClean="0"/>
              <a:t>Community</a:t>
            </a:r>
            <a:r>
              <a:rPr lang="en-US" sz="2400" b="1" dirty="0" smtClean="0"/>
              <a:t>: Conduct an asset-mapping inventory of religious, political, economic, social service and health institutions, as well as identifying who the leaders are in different communities to provide community context.</a:t>
            </a:r>
            <a:endParaRPr lang="en-US" sz="2400" b="1" dirty="0"/>
          </a:p>
        </p:txBody>
      </p:sp>
    </p:spTree>
    <p:extLst>
      <p:ext uri="{BB962C8B-B14F-4D97-AF65-F5344CB8AC3E}">
        <p14:creationId xmlns:p14="http://schemas.microsoft.com/office/powerpoint/2010/main" val="4107378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707" y="753228"/>
            <a:ext cx="10092475" cy="1080938"/>
          </a:xfrm>
        </p:spPr>
        <p:txBody>
          <a:bodyPr/>
          <a:lstStyle/>
          <a:p>
            <a:pPr algn="ctr"/>
            <a:r>
              <a:rPr lang="en-US" b="1" dirty="0" smtClean="0"/>
              <a:t>Equity Questions for SEL </a:t>
            </a:r>
            <a:br>
              <a:rPr lang="en-US" b="1" dirty="0" smtClean="0"/>
            </a:br>
            <a:r>
              <a:rPr lang="en-US" b="1" dirty="0" smtClean="0"/>
              <a:t>Programs &amp; Instruction</a:t>
            </a:r>
            <a:endParaRPr lang="en-US" b="1" dirty="0"/>
          </a:p>
        </p:txBody>
      </p:sp>
      <p:sp>
        <p:nvSpPr>
          <p:cNvPr id="5" name="Content Placeholder 4"/>
          <p:cNvSpPr>
            <a:spLocks noGrp="1"/>
          </p:cNvSpPr>
          <p:nvPr>
            <p:ph idx="1"/>
          </p:nvPr>
        </p:nvSpPr>
        <p:spPr>
          <a:xfrm>
            <a:off x="201707" y="2084294"/>
            <a:ext cx="11840594" cy="4591483"/>
          </a:xfrm>
        </p:spPr>
        <p:txBody>
          <a:bodyPr>
            <a:normAutofit fontScale="85000" lnSpcReduction="20000"/>
          </a:bodyPr>
          <a:lstStyle/>
          <a:p>
            <a:endParaRPr lang="en-US" sz="2800" b="1" dirty="0" smtClean="0"/>
          </a:p>
          <a:p>
            <a:r>
              <a:rPr lang="en-US" sz="2800" b="1" dirty="0" smtClean="0"/>
              <a:t>Is your SEL program/curriculum being taught in a culturally responsive context?</a:t>
            </a:r>
          </a:p>
          <a:p>
            <a:pPr lvl="1"/>
            <a:r>
              <a:rPr lang="en-US" sz="2400" b="1" dirty="0" smtClean="0"/>
              <a:t>Does it incorporate and value students’ diverse life experiences? </a:t>
            </a:r>
          </a:p>
          <a:p>
            <a:pPr lvl="1"/>
            <a:r>
              <a:rPr lang="en-US" sz="2400" b="1" dirty="0" smtClean="0"/>
              <a:t>Does it allow for variations in responses or is one set of cultural norms elevated?</a:t>
            </a:r>
          </a:p>
          <a:p>
            <a:pPr marL="457200" lvl="1" indent="0">
              <a:buNone/>
            </a:pPr>
            <a:endParaRPr lang="en-US" sz="2400" b="1" dirty="0" smtClean="0"/>
          </a:p>
          <a:p>
            <a:r>
              <a:rPr lang="en-US" sz="2800" b="1" dirty="0" smtClean="0"/>
              <a:t>Are students being positioned as the problem, rather than the teacher’s implicit bias/stereotype of groups of children?</a:t>
            </a:r>
          </a:p>
          <a:p>
            <a:endParaRPr lang="en-US" sz="2800" b="1" dirty="0" smtClean="0"/>
          </a:p>
          <a:p>
            <a:r>
              <a:rPr lang="en-US" sz="2800" b="1" dirty="0" smtClean="0"/>
              <a:t>Has SEL been introduced into your buildings without changing the curricula, behaviors, and policies that have institutionalized current inequities? </a:t>
            </a:r>
          </a:p>
          <a:p>
            <a:pPr marL="0" indent="0">
              <a:buNone/>
            </a:pPr>
            <a:endParaRPr lang="en-US" sz="2800" b="1" dirty="0" smtClean="0"/>
          </a:p>
          <a:p>
            <a:r>
              <a:rPr lang="en-US" sz="2800" b="1" dirty="0" smtClean="0"/>
              <a:t>Have staff (not just teachers) received SEL principles and trauma-informed Professional Development?</a:t>
            </a:r>
          </a:p>
          <a:p>
            <a:endParaRPr lang="en-US" sz="2800" b="1" dirty="0"/>
          </a:p>
        </p:txBody>
      </p:sp>
    </p:spTree>
    <p:extLst>
      <p:ext uri="{BB962C8B-B14F-4D97-AF65-F5344CB8AC3E}">
        <p14:creationId xmlns:p14="http://schemas.microsoft.com/office/powerpoint/2010/main" val="34619377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Measuring SEL – What is the Purpose?</a:t>
            </a:r>
            <a:br>
              <a:rPr lang="en-US" b="1" dirty="0" smtClean="0"/>
            </a:br>
            <a:r>
              <a:rPr lang="en-US" sz="1800" b="1" dirty="0" smtClean="0"/>
              <a:t>(from </a:t>
            </a:r>
            <a:r>
              <a:rPr lang="en-US" sz="1800" b="1" i="1" dirty="0" smtClean="0"/>
              <a:t>Measuring SEL: A Brief Guide</a:t>
            </a:r>
            <a:r>
              <a:rPr lang="en-US" sz="1800" b="1" dirty="0" smtClean="0"/>
              <a:t> by Education </a:t>
            </a:r>
            <a:r>
              <a:rPr lang="en-US" sz="1800" b="1" dirty="0"/>
              <a:t>N</a:t>
            </a:r>
            <a:r>
              <a:rPr lang="en-US" sz="1800" b="1" dirty="0" smtClean="0"/>
              <a:t>orthwest) </a:t>
            </a:r>
            <a:endParaRPr lang="en-US" sz="1800" b="1" dirty="0"/>
          </a:p>
        </p:txBody>
      </p:sp>
      <p:sp>
        <p:nvSpPr>
          <p:cNvPr id="3" name="Content Placeholder 2"/>
          <p:cNvSpPr>
            <a:spLocks noGrp="1"/>
          </p:cNvSpPr>
          <p:nvPr>
            <p:ph idx="1"/>
          </p:nvPr>
        </p:nvSpPr>
        <p:spPr>
          <a:xfrm>
            <a:off x="135467" y="2190044"/>
            <a:ext cx="11796889" cy="4515555"/>
          </a:xfrm>
        </p:spPr>
        <p:txBody>
          <a:bodyPr>
            <a:normAutofit/>
          </a:bodyPr>
          <a:lstStyle/>
          <a:p>
            <a:r>
              <a:rPr lang="en-US" sz="2000" b="1" i="1" dirty="0"/>
              <a:t>Identification of Student Need</a:t>
            </a:r>
          </a:p>
          <a:p>
            <a:pPr lvl="1"/>
            <a:r>
              <a:rPr lang="en-US" b="1" dirty="0" smtClean="0"/>
              <a:t>Trauma-Informed </a:t>
            </a:r>
            <a:r>
              <a:rPr lang="en-US" b="1" dirty="0"/>
              <a:t>Approach </a:t>
            </a:r>
            <a:r>
              <a:rPr lang="en-US" b="1" dirty="0" smtClean="0"/>
              <a:t>(Front </a:t>
            </a:r>
            <a:r>
              <a:rPr lang="en-US" b="1" dirty="0"/>
              <a:t>end: </a:t>
            </a:r>
            <a:r>
              <a:rPr lang="en-US" b="1" dirty="0" smtClean="0"/>
              <a:t>Intervene </a:t>
            </a:r>
            <a:r>
              <a:rPr lang="en-US" b="1" dirty="0"/>
              <a:t>early, before problems arise)</a:t>
            </a:r>
          </a:p>
          <a:p>
            <a:pPr lvl="1"/>
            <a:r>
              <a:rPr lang="en-US" b="1" dirty="0"/>
              <a:t>Early Warning Systems </a:t>
            </a:r>
            <a:r>
              <a:rPr lang="en-US" b="1" dirty="0" smtClean="0"/>
              <a:t>(Back-end</a:t>
            </a:r>
            <a:r>
              <a:rPr lang="en-US" b="1" dirty="0"/>
              <a:t>: </a:t>
            </a:r>
            <a:r>
              <a:rPr lang="en-US" b="1" dirty="0" smtClean="0"/>
              <a:t>Intervene </a:t>
            </a:r>
            <a:r>
              <a:rPr lang="en-US" b="1" dirty="0"/>
              <a:t>once problems have been detected</a:t>
            </a:r>
            <a:r>
              <a:rPr lang="en-US" b="1" dirty="0" smtClean="0"/>
              <a:t>)</a:t>
            </a:r>
            <a:endParaRPr lang="en-US" b="1" dirty="0"/>
          </a:p>
          <a:p>
            <a:endParaRPr lang="en-US" sz="2000" b="1" dirty="0" smtClean="0"/>
          </a:p>
          <a:p>
            <a:r>
              <a:rPr lang="en-US" sz="2000" b="1" i="1" dirty="0" smtClean="0"/>
              <a:t>Program </a:t>
            </a:r>
            <a:r>
              <a:rPr lang="en-US" sz="2000" b="1" i="1" dirty="0"/>
              <a:t>Improvement</a:t>
            </a:r>
          </a:p>
          <a:p>
            <a:pPr lvl="1"/>
            <a:r>
              <a:rPr lang="en-US" b="1" dirty="0"/>
              <a:t>Priority Setting </a:t>
            </a:r>
            <a:r>
              <a:rPr lang="en-US" b="1" dirty="0" smtClean="0"/>
              <a:t>(Front </a:t>
            </a:r>
            <a:r>
              <a:rPr lang="en-US" b="1" dirty="0"/>
              <a:t>end: </a:t>
            </a:r>
            <a:r>
              <a:rPr lang="en-US" b="1" dirty="0" smtClean="0"/>
              <a:t>Focus </a:t>
            </a:r>
            <a:r>
              <a:rPr lang="en-US" b="1" dirty="0"/>
              <a:t>efforts based on students’ current status)</a:t>
            </a:r>
          </a:p>
          <a:p>
            <a:pPr lvl="1"/>
            <a:r>
              <a:rPr lang="en-US" b="1" dirty="0"/>
              <a:t>Assessing Change </a:t>
            </a:r>
            <a:r>
              <a:rPr lang="en-US" b="1" dirty="0" smtClean="0"/>
              <a:t>(</a:t>
            </a:r>
            <a:r>
              <a:rPr lang="en-US" b="1" dirty="0"/>
              <a:t>B</a:t>
            </a:r>
            <a:r>
              <a:rPr lang="en-US" b="1" dirty="0" smtClean="0"/>
              <a:t>ack </a:t>
            </a:r>
            <a:r>
              <a:rPr lang="en-US" b="1" dirty="0"/>
              <a:t>end: </a:t>
            </a:r>
            <a:r>
              <a:rPr lang="en-US" b="1" dirty="0" smtClean="0"/>
              <a:t>Were </a:t>
            </a:r>
            <a:r>
              <a:rPr lang="en-US" b="1" dirty="0"/>
              <a:t>efforts effective and successful?)</a:t>
            </a:r>
          </a:p>
          <a:p>
            <a:endParaRPr lang="en-US" sz="2000" b="1" dirty="0" smtClean="0"/>
          </a:p>
          <a:p>
            <a:r>
              <a:rPr lang="en-US" sz="2000" b="1" i="1" dirty="0" smtClean="0"/>
              <a:t>Accountability</a:t>
            </a:r>
          </a:p>
          <a:p>
            <a:pPr lvl="1"/>
            <a:r>
              <a:rPr lang="en-US" b="1" dirty="0" smtClean="0"/>
              <a:t>Identify schools, districts or programs in need of additional support</a:t>
            </a:r>
          </a:p>
          <a:p>
            <a:pPr lvl="1"/>
            <a:r>
              <a:rPr lang="en-US" b="1" dirty="0" smtClean="0"/>
              <a:t>SEL measures must be reliable at the setting/program level</a:t>
            </a:r>
          </a:p>
          <a:p>
            <a:pPr lvl="1"/>
            <a:r>
              <a:rPr lang="en-US" b="1" dirty="0" smtClean="0"/>
              <a:t>When tied to high-stakes decisions, there is a potential for gaming the measures</a:t>
            </a:r>
          </a:p>
          <a:p>
            <a:pPr lvl="1"/>
            <a:endParaRPr lang="en-US" b="1" dirty="0" smtClean="0"/>
          </a:p>
        </p:txBody>
      </p:sp>
    </p:spTree>
    <p:extLst>
      <p:ext uri="{BB962C8B-B14F-4D97-AF65-F5344CB8AC3E}">
        <p14:creationId xmlns:p14="http://schemas.microsoft.com/office/powerpoint/2010/main" val="3613132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Measuring SEL- What to Measure and How?</a:t>
            </a:r>
            <a:br>
              <a:rPr lang="en-US" b="1" dirty="0" smtClean="0"/>
            </a:br>
            <a:r>
              <a:rPr lang="en-US" sz="1800" b="1" dirty="0"/>
              <a:t>(from </a:t>
            </a:r>
            <a:r>
              <a:rPr lang="en-US" sz="1800" b="1" i="1" dirty="0" smtClean="0"/>
              <a:t>Measuring SEL: A </a:t>
            </a:r>
            <a:r>
              <a:rPr lang="en-US" sz="1800" b="1" i="1" dirty="0"/>
              <a:t>Brief Guide</a:t>
            </a:r>
            <a:r>
              <a:rPr lang="en-US" sz="1800" b="1" dirty="0"/>
              <a:t> by Education Northwest)</a:t>
            </a:r>
          </a:p>
        </p:txBody>
      </p:sp>
      <p:sp>
        <p:nvSpPr>
          <p:cNvPr id="3" name="Content Placeholder 2"/>
          <p:cNvSpPr>
            <a:spLocks noGrp="1"/>
          </p:cNvSpPr>
          <p:nvPr>
            <p:ph idx="1"/>
          </p:nvPr>
        </p:nvSpPr>
        <p:spPr>
          <a:xfrm>
            <a:off x="101600" y="2156178"/>
            <a:ext cx="11988799" cy="4526844"/>
          </a:xfrm>
        </p:spPr>
        <p:txBody>
          <a:bodyPr>
            <a:normAutofit fontScale="92500" lnSpcReduction="10000"/>
          </a:bodyPr>
          <a:lstStyle/>
          <a:p>
            <a:r>
              <a:rPr lang="en-US" dirty="0"/>
              <a:t>What To Measure?</a:t>
            </a:r>
          </a:p>
          <a:p>
            <a:pPr lvl="1"/>
            <a:r>
              <a:rPr lang="en-US" dirty="0"/>
              <a:t>Areas that have the potential to impact long-term outcomes for students</a:t>
            </a:r>
          </a:p>
          <a:p>
            <a:pPr lvl="1"/>
            <a:r>
              <a:rPr lang="en-US" dirty="0"/>
              <a:t>Areas that align with local priorities and goals (what we care about)</a:t>
            </a:r>
          </a:p>
          <a:p>
            <a:pPr lvl="1"/>
            <a:r>
              <a:rPr lang="en-US" dirty="0"/>
              <a:t>Areas that are </a:t>
            </a:r>
            <a:r>
              <a:rPr lang="en-US" dirty="0" smtClean="0"/>
              <a:t>within </a:t>
            </a:r>
            <a:r>
              <a:rPr lang="en-US" dirty="0"/>
              <a:t>our power to change</a:t>
            </a:r>
          </a:p>
          <a:p>
            <a:pPr lvl="1"/>
            <a:r>
              <a:rPr lang="en-US" dirty="0"/>
              <a:t>Areas that are aligned with existing capacities (structures/resources currently in place to support students and/or inform instruction and programming)</a:t>
            </a:r>
          </a:p>
          <a:p>
            <a:pPr marL="0" indent="0">
              <a:buNone/>
            </a:pPr>
            <a:endParaRPr lang="en-US" dirty="0" smtClean="0"/>
          </a:p>
          <a:p>
            <a:r>
              <a:rPr lang="en-US" dirty="0" smtClean="0"/>
              <a:t>What Tool(s) to Use?</a:t>
            </a:r>
          </a:p>
          <a:p>
            <a:pPr lvl="1"/>
            <a:r>
              <a:rPr lang="en-US" dirty="0" smtClean="0"/>
              <a:t>Survey students or adults? (students may be the best judge of their internal beliefs and mindset; adults who work with them may be better judges of their outward behavior)</a:t>
            </a:r>
          </a:p>
          <a:p>
            <a:pPr lvl="1"/>
            <a:r>
              <a:rPr lang="en-US" dirty="0" smtClean="0"/>
              <a:t>Does the tool provide accurate, timely information for explicit action(s) to be taken?</a:t>
            </a:r>
          </a:p>
          <a:p>
            <a:pPr lvl="1"/>
            <a:r>
              <a:rPr lang="en-US" dirty="0" smtClean="0"/>
              <a:t>How rigorous does it need to be? Is the data intended for internal information gathering or high-stakes decision-making?</a:t>
            </a:r>
          </a:p>
          <a:p>
            <a:pPr lvl="1"/>
            <a:r>
              <a:rPr lang="en-US" dirty="0" smtClean="0"/>
              <a:t>Is it practical? (cost; training; is additional technology needed?; how much time is required to participate?)</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3849175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APPLICATION of CONTENT</a:t>
            </a:r>
            <a:endParaRPr lang="en-US" b="1" dirty="0"/>
          </a:p>
        </p:txBody>
      </p:sp>
      <p:sp>
        <p:nvSpPr>
          <p:cNvPr id="5" name="Text Placeholder 4"/>
          <p:cNvSpPr>
            <a:spLocks noGrp="1"/>
          </p:cNvSpPr>
          <p:nvPr>
            <p:ph type="body" idx="1"/>
          </p:nvPr>
        </p:nvSpPr>
        <p:spPr>
          <a:xfrm>
            <a:off x="680322" y="4232171"/>
            <a:ext cx="9613860" cy="2334884"/>
          </a:xfrm>
        </p:spPr>
        <p:txBody>
          <a:bodyPr>
            <a:normAutofit/>
          </a:bodyPr>
          <a:lstStyle/>
          <a:p>
            <a:endParaRPr lang="en-US" b="1" dirty="0"/>
          </a:p>
        </p:txBody>
      </p:sp>
    </p:spTree>
    <p:extLst>
      <p:ext uri="{BB962C8B-B14F-4D97-AF65-F5344CB8AC3E}">
        <p14:creationId xmlns:p14="http://schemas.microsoft.com/office/powerpoint/2010/main" val="33958558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753228"/>
            <a:ext cx="10159711" cy="1080938"/>
          </a:xfrm>
        </p:spPr>
        <p:txBody>
          <a:bodyPr/>
          <a:lstStyle/>
          <a:p>
            <a:pPr algn="ctr"/>
            <a:r>
              <a:rPr lang="en-US" b="1" dirty="0" smtClean="0"/>
              <a:t>Best Practice Example</a:t>
            </a:r>
            <a:endParaRPr lang="en-US" b="1" dirty="0"/>
          </a:p>
        </p:txBody>
      </p:sp>
      <p:sp>
        <p:nvSpPr>
          <p:cNvPr id="3" name="Content Placeholder 2"/>
          <p:cNvSpPr>
            <a:spLocks noGrp="1"/>
          </p:cNvSpPr>
          <p:nvPr>
            <p:ph idx="1"/>
          </p:nvPr>
        </p:nvSpPr>
        <p:spPr>
          <a:xfrm>
            <a:off x="134471" y="2138082"/>
            <a:ext cx="11887200" cy="4571999"/>
          </a:xfrm>
        </p:spPr>
        <p:txBody>
          <a:bodyPr/>
          <a:lstStyle/>
          <a:p>
            <a:pPr marL="457200" indent="-457200">
              <a:buAutoNum type="arabicParenR"/>
            </a:pPr>
            <a:r>
              <a:rPr lang="en-US" sz="2800" b="1" dirty="0" smtClean="0"/>
              <a:t>Note on the first draft of a student essay:</a:t>
            </a:r>
          </a:p>
          <a:p>
            <a:pPr marL="0" indent="0">
              <a:buNone/>
            </a:pPr>
            <a:r>
              <a:rPr lang="en-US" b="1" dirty="0" smtClean="0"/>
              <a:t>     </a:t>
            </a:r>
            <a:r>
              <a:rPr lang="en-US" b="1" i="1" dirty="0" smtClean="0"/>
              <a:t>“I’m giving you these comments because I have very high expectations and I      	know that you can reach them.”</a:t>
            </a:r>
          </a:p>
          <a:p>
            <a:pPr marL="0" indent="0">
              <a:buNone/>
            </a:pPr>
            <a:r>
              <a:rPr lang="en-US" b="1" dirty="0"/>
              <a:t>	</a:t>
            </a:r>
            <a:r>
              <a:rPr lang="en-US" b="1" dirty="0" smtClean="0"/>
              <a:t>				VS.</a:t>
            </a:r>
            <a:endParaRPr lang="en-US" b="1" dirty="0"/>
          </a:p>
          <a:p>
            <a:pPr marL="0" indent="0">
              <a:buNone/>
            </a:pPr>
            <a:r>
              <a:rPr lang="en-US" b="1" dirty="0" smtClean="0"/>
              <a:t>     </a:t>
            </a:r>
            <a:r>
              <a:rPr lang="en-US" b="1" i="1" dirty="0" smtClean="0"/>
              <a:t>“I’m giving you these comments so you’ll have feedback on your paper.”</a:t>
            </a:r>
          </a:p>
          <a:p>
            <a:pPr marL="0" indent="0">
              <a:buNone/>
            </a:pPr>
            <a:endParaRPr lang="en-US" b="1" dirty="0"/>
          </a:p>
          <a:p>
            <a:r>
              <a:rPr lang="en-US" sz="2800" b="1" dirty="0" smtClean="0"/>
              <a:t>Students were more likely to revise their essay when receiving the first note than the control group that received the second note.</a:t>
            </a:r>
          </a:p>
          <a:p>
            <a:r>
              <a:rPr lang="en-US" sz="2800" b="1" dirty="0" smtClean="0"/>
              <a:t>The effects were stronger for Black students than other sub-groups</a:t>
            </a:r>
            <a:r>
              <a:rPr lang="en-US" b="1" dirty="0" smtClean="0"/>
              <a:t>.</a:t>
            </a:r>
            <a:endParaRPr lang="en-US" b="1" dirty="0"/>
          </a:p>
        </p:txBody>
      </p:sp>
    </p:spTree>
    <p:extLst>
      <p:ext uri="{BB962C8B-B14F-4D97-AF65-F5344CB8AC3E}">
        <p14:creationId xmlns:p14="http://schemas.microsoft.com/office/powerpoint/2010/main" val="41505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Practice </a:t>
            </a:r>
            <a:r>
              <a:rPr lang="en-US" b="1" dirty="0" smtClean="0"/>
              <a:t>Example</a:t>
            </a:r>
            <a:endParaRPr lang="en-US" dirty="0"/>
          </a:p>
        </p:txBody>
      </p:sp>
      <p:sp>
        <p:nvSpPr>
          <p:cNvPr id="3" name="Content Placeholder 2"/>
          <p:cNvSpPr>
            <a:spLocks noGrp="1"/>
          </p:cNvSpPr>
          <p:nvPr>
            <p:ph idx="1"/>
          </p:nvPr>
        </p:nvSpPr>
        <p:spPr>
          <a:xfrm>
            <a:off x="107577" y="2138082"/>
            <a:ext cx="11954436" cy="4585447"/>
          </a:xfrm>
        </p:spPr>
        <p:txBody>
          <a:bodyPr>
            <a:normAutofit lnSpcReduction="10000"/>
          </a:bodyPr>
          <a:lstStyle/>
          <a:p>
            <a:pPr marL="0" indent="0">
              <a:buNone/>
            </a:pPr>
            <a:r>
              <a:rPr lang="en-US" b="1" dirty="0" smtClean="0"/>
              <a:t>2) </a:t>
            </a:r>
            <a:r>
              <a:rPr lang="en-US" sz="2800" b="1" dirty="0" smtClean="0"/>
              <a:t>Introduction to a Math assignment:</a:t>
            </a:r>
          </a:p>
          <a:p>
            <a:pPr marL="0" indent="0">
              <a:buNone/>
            </a:pPr>
            <a:r>
              <a:rPr lang="en-US" b="1" i="1" dirty="0" smtClean="0"/>
              <a:t>“Now this is a tough assignment. In the past, a lot of students have had trouble with it. They came in to ask me questions and I told them they	had to figure it out on their own.”</a:t>
            </a:r>
          </a:p>
          <a:p>
            <a:pPr marL="0" indent="0">
              <a:buNone/>
            </a:pPr>
            <a:r>
              <a:rPr lang="en-US" b="1" i="1" dirty="0"/>
              <a:t>	</a:t>
            </a:r>
            <a:r>
              <a:rPr lang="en-US" b="1" i="1" dirty="0" smtClean="0"/>
              <a:t>					</a:t>
            </a:r>
            <a:r>
              <a:rPr lang="en-US" b="1" dirty="0" smtClean="0"/>
              <a:t>VS.</a:t>
            </a:r>
          </a:p>
          <a:p>
            <a:pPr marL="0" indent="0">
              <a:buNone/>
            </a:pPr>
            <a:r>
              <a:rPr lang="en-US" b="1" i="1" dirty="0" smtClean="0"/>
              <a:t>“This next assignment is really tough. You might struggle with it, but I know you can handle it on your own. You might have questions but I’d like you to try and work it out for yourselves. If you get stuck though, you can come talk to me.”</a:t>
            </a:r>
          </a:p>
          <a:p>
            <a:pPr marL="0" indent="0">
              <a:buNone/>
            </a:pPr>
            <a:endParaRPr lang="en-US" b="1" i="1" dirty="0"/>
          </a:p>
          <a:p>
            <a:r>
              <a:rPr lang="en-US" b="1" dirty="0" smtClean="0"/>
              <a:t>#2 bolsters students’ confidence and growth mindset, rather than setting them up for anxiety.</a:t>
            </a:r>
          </a:p>
          <a:p>
            <a:r>
              <a:rPr lang="en-US" b="1" dirty="0" smtClean="0"/>
              <a:t>When students feel their teachers care, they put forth more effort in that class.</a:t>
            </a:r>
            <a:endParaRPr lang="en-US" b="1" dirty="0"/>
          </a:p>
        </p:txBody>
      </p:sp>
    </p:spTree>
    <p:extLst>
      <p:ext uri="{BB962C8B-B14F-4D97-AF65-F5344CB8AC3E}">
        <p14:creationId xmlns:p14="http://schemas.microsoft.com/office/powerpoint/2010/main" val="256160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Summary</a:t>
            </a:r>
            <a:endParaRPr lang="en-US" b="1" dirty="0"/>
          </a:p>
        </p:txBody>
      </p:sp>
      <p:sp>
        <p:nvSpPr>
          <p:cNvPr id="5" name="Content Placeholder 4"/>
          <p:cNvSpPr>
            <a:spLocks noGrp="1"/>
          </p:cNvSpPr>
          <p:nvPr>
            <p:ph idx="1"/>
          </p:nvPr>
        </p:nvSpPr>
        <p:spPr>
          <a:xfrm>
            <a:off x="680321" y="2205318"/>
            <a:ext cx="10588314" cy="4491317"/>
          </a:xfrm>
        </p:spPr>
        <p:txBody>
          <a:bodyPr>
            <a:normAutofit fontScale="92500" lnSpcReduction="10000"/>
          </a:bodyPr>
          <a:lstStyle/>
          <a:p>
            <a:pPr marL="0" indent="0">
              <a:buNone/>
            </a:pPr>
            <a:r>
              <a:rPr lang="en-US" sz="3000" b="1" dirty="0" smtClean="0"/>
              <a:t>“When we develop SEL skills, our ability to form relationships and build social awareness increases, enhancing our ability to connect with individuals of diverse perspectives, cultures, languages, histories, identities and abilities. </a:t>
            </a:r>
          </a:p>
          <a:p>
            <a:pPr marL="0" indent="0">
              <a:buNone/>
            </a:pPr>
            <a:endParaRPr lang="en-US" sz="3000" b="1" dirty="0" smtClean="0"/>
          </a:p>
          <a:p>
            <a:pPr marL="0" indent="0">
              <a:buNone/>
            </a:pPr>
            <a:r>
              <a:rPr lang="en-US" sz="3000" b="1" dirty="0" smtClean="0"/>
              <a:t>By implementing SEL on a macro-level, we create more equitable, better-performing schools and communities. This type of cultural change creates environments in which all students learn the skills needed to be prepared for career, college, and life.”</a:t>
            </a:r>
          </a:p>
          <a:p>
            <a:pPr marL="0" indent="0">
              <a:buNone/>
            </a:pPr>
            <a:endParaRPr lang="en-US" dirty="0"/>
          </a:p>
          <a:p>
            <a:pPr marL="0" indent="0" algn="ctr">
              <a:buNone/>
            </a:pPr>
            <a:r>
              <a:rPr lang="en-US" sz="1800" b="1" dirty="0" smtClean="0"/>
              <a:t>(</a:t>
            </a:r>
            <a:r>
              <a:rPr lang="en-US" sz="1800" b="1" i="1" dirty="0" smtClean="0"/>
              <a:t>Addressing Social Emotional Learning in Washington’s K-12 Public Schools</a:t>
            </a:r>
            <a:r>
              <a:rPr lang="en-US" sz="1800" b="1" dirty="0" smtClean="0"/>
              <a:t>, 2016)</a:t>
            </a:r>
            <a:endParaRPr lang="en-US" sz="1800" b="1" dirty="0"/>
          </a:p>
        </p:txBody>
      </p:sp>
    </p:spTree>
    <p:extLst>
      <p:ext uri="{BB962C8B-B14F-4D97-AF65-F5344CB8AC3E}">
        <p14:creationId xmlns:p14="http://schemas.microsoft.com/office/powerpoint/2010/main" val="2110643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RESOURCES:</a:t>
            </a:r>
            <a:r>
              <a:rPr lang="en-US" dirty="0" smtClean="0"/>
              <a:t> </a:t>
            </a:r>
            <a:endParaRPr lang="en-US" dirty="0"/>
          </a:p>
        </p:txBody>
      </p:sp>
      <p:sp>
        <p:nvSpPr>
          <p:cNvPr id="3" name="Content Placeholder 2"/>
          <p:cNvSpPr>
            <a:spLocks noGrp="1"/>
          </p:cNvSpPr>
          <p:nvPr>
            <p:ph idx="1"/>
          </p:nvPr>
        </p:nvSpPr>
        <p:spPr>
          <a:xfrm>
            <a:off x="118754" y="2315688"/>
            <a:ext cx="11910950" cy="4334494"/>
          </a:xfrm>
          <a:noFill/>
        </p:spPr>
        <p:txBody>
          <a:bodyPr>
            <a:normAutofit lnSpcReduction="10000"/>
          </a:bodyPr>
          <a:lstStyle/>
          <a:p>
            <a:r>
              <a:rPr lang="en-US" b="1" i="1" dirty="0"/>
              <a:t>Whistling Vivaldi </a:t>
            </a:r>
            <a:r>
              <a:rPr lang="en-US" sz="2000" dirty="0"/>
              <a:t>(Claude Steele)</a:t>
            </a:r>
          </a:p>
          <a:p>
            <a:r>
              <a:rPr lang="en-US" b="1" i="1" dirty="0"/>
              <a:t>Culturally Responsive Teaching and the Brain</a:t>
            </a:r>
            <a:r>
              <a:rPr lang="en-US" b="1" dirty="0"/>
              <a:t> </a:t>
            </a:r>
            <a:r>
              <a:rPr lang="en-US" sz="2000" dirty="0"/>
              <a:t>(</a:t>
            </a:r>
            <a:r>
              <a:rPr lang="en-US" sz="2000" dirty="0" err="1"/>
              <a:t>Zaretta</a:t>
            </a:r>
            <a:r>
              <a:rPr lang="en-US" sz="2000" dirty="0"/>
              <a:t> Hammond</a:t>
            </a:r>
            <a:r>
              <a:rPr lang="en-US" sz="2000" dirty="0" smtClean="0"/>
              <a:t>)</a:t>
            </a:r>
          </a:p>
          <a:p>
            <a:r>
              <a:rPr lang="en-US" sz="2600" b="1" i="1" dirty="0"/>
              <a:t>Despite the Best Intentions: How Racial Inequality Thrives in Good Schools </a:t>
            </a:r>
            <a:r>
              <a:rPr lang="en-US" sz="2000" dirty="0"/>
              <a:t>(A. Lewis &amp; J. Diamond)</a:t>
            </a:r>
          </a:p>
          <a:p>
            <a:r>
              <a:rPr lang="en-US" b="1" i="1" dirty="0" err="1" smtClean="0"/>
              <a:t>Blindspot</a:t>
            </a:r>
            <a:r>
              <a:rPr lang="en-US" b="1" i="1" dirty="0"/>
              <a:t>: Hidden Biases of Good People</a:t>
            </a:r>
            <a:r>
              <a:rPr lang="en-US" b="1" dirty="0"/>
              <a:t> </a:t>
            </a:r>
            <a:r>
              <a:rPr lang="en-US" sz="2000" dirty="0"/>
              <a:t>(</a:t>
            </a:r>
            <a:r>
              <a:rPr lang="en-US" sz="2000" dirty="0" err="1"/>
              <a:t>Mahzarin</a:t>
            </a:r>
            <a:r>
              <a:rPr lang="en-US" sz="2000" dirty="0"/>
              <a:t> R. </a:t>
            </a:r>
            <a:r>
              <a:rPr lang="en-US" sz="2000" dirty="0" err="1"/>
              <a:t>Banaji</a:t>
            </a:r>
            <a:r>
              <a:rPr lang="en-US" sz="2000" dirty="0"/>
              <a:t> &amp; Anthony G. Greenwald)</a:t>
            </a:r>
          </a:p>
          <a:p>
            <a:r>
              <a:rPr lang="en-US" b="1" i="1" dirty="0"/>
              <a:t>Why We Drop Out: Understanding and Disrupting Pathways to Leaving School </a:t>
            </a:r>
            <a:r>
              <a:rPr lang="en-US" sz="2000" dirty="0"/>
              <a:t>(Deborah Feldman, Antony Smith, Barbara Waxman)</a:t>
            </a:r>
          </a:p>
          <a:p>
            <a:r>
              <a:rPr lang="en-US" b="1" i="1" dirty="0"/>
              <a:t>Fostering Resilient Learners: Strategies for Creating a Trauma-Sensitive Classroom</a:t>
            </a:r>
            <a:r>
              <a:rPr lang="en-US" b="1" dirty="0"/>
              <a:t> </a:t>
            </a:r>
            <a:r>
              <a:rPr lang="en-US" sz="2000" dirty="0"/>
              <a:t>(Kristin </a:t>
            </a:r>
            <a:r>
              <a:rPr lang="en-US" sz="2000" dirty="0" err="1"/>
              <a:t>Souers</a:t>
            </a:r>
            <a:r>
              <a:rPr lang="en-US" sz="2000" dirty="0"/>
              <a:t> &amp; Pete Hall)</a:t>
            </a:r>
          </a:p>
          <a:p>
            <a:r>
              <a:rPr lang="en-US" b="1" i="1" dirty="0"/>
              <a:t>Starting Small: Teaching Tolerance in Pre-School and the Early Grades</a:t>
            </a:r>
            <a:r>
              <a:rPr lang="en-US" b="1" dirty="0"/>
              <a:t> </a:t>
            </a:r>
            <a:r>
              <a:rPr lang="en-US" sz="2000" dirty="0"/>
              <a:t>(The Teaching Tolerance Project, Southern Poverty Law Center - forward by Vivian </a:t>
            </a:r>
            <a:r>
              <a:rPr lang="en-US" sz="2000" dirty="0" err="1"/>
              <a:t>Gussin</a:t>
            </a:r>
            <a:r>
              <a:rPr lang="en-US" sz="2000" dirty="0"/>
              <a:t> Paley </a:t>
            </a:r>
            <a:r>
              <a:rPr lang="en-US" sz="2000" u="sng" dirty="0"/>
              <a:t>NOTE: Extensive book list included at the end</a:t>
            </a:r>
            <a:r>
              <a:rPr lang="en-US" sz="2000" dirty="0"/>
              <a:t>)</a:t>
            </a:r>
          </a:p>
          <a:p>
            <a:endParaRPr lang="en-US" sz="2000" dirty="0"/>
          </a:p>
        </p:txBody>
      </p:sp>
    </p:spTree>
    <p:extLst>
      <p:ext uri="{BB962C8B-B14F-4D97-AF65-F5344CB8AC3E}">
        <p14:creationId xmlns:p14="http://schemas.microsoft.com/office/powerpoint/2010/main" val="83073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b="1" dirty="0" smtClean="0"/>
              <a:t>What is Equity?</a:t>
            </a:r>
            <a:endParaRPr lang="en-US" sz="4800" b="1" dirty="0"/>
          </a:p>
        </p:txBody>
      </p:sp>
      <p:sp>
        <p:nvSpPr>
          <p:cNvPr id="6" name="Text Placeholder 5"/>
          <p:cNvSpPr>
            <a:spLocks noGrp="1"/>
          </p:cNvSpPr>
          <p:nvPr>
            <p:ph type="body" idx="1"/>
          </p:nvPr>
        </p:nvSpPr>
        <p:spPr/>
        <p:txBody>
          <a:bodyPr/>
          <a:lstStyle/>
          <a:p>
            <a:r>
              <a:rPr lang="en-US" sz="3200" b="1" i="1" u="sng" dirty="0" smtClean="0"/>
              <a:t>Equality</a:t>
            </a:r>
            <a:endParaRPr lang="en-US" sz="3200" b="1" i="1" u="sng" dirty="0"/>
          </a:p>
        </p:txBody>
      </p:sp>
      <p:sp>
        <p:nvSpPr>
          <p:cNvPr id="9" name="Text Placeholder 8"/>
          <p:cNvSpPr>
            <a:spLocks noGrp="1"/>
          </p:cNvSpPr>
          <p:nvPr>
            <p:ph type="body" sz="half" idx="15"/>
          </p:nvPr>
        </p:nvSpPr>
        <p:spPr/>
        <p:txBody>
          <a:bodyPr/>
          <a:lstStyle/>
          <a:p>
            <a:r>
              <a:rPr lang="en-US" sz="2800" b="1" dirty="0"/>
              <a:t>Each person receives the </a:t>
            </a:r>
            <a:r>
              <a:rPr lang="en-US" sz="2800" b="1" i="1" u="sng" dirty="0"/>
              <a:t>SAME</a:t>
            </a:r>
            <a:r>
              <a:rPr lang="en-US" sz="2800" b="1" dirty="0"/>
              <a:t> amount of resources, attention and supports</a:t>
            </a:r>
            <a:r>
              <a:rPr lang="en-US" sz="2800" dirty="0"/>
              <a:t>.</a:t>
            </a:r>
          </a:p>
          <a:p>
            <a:r>
              <a:rPr lang="en-US" sz="2800" dirty="0"/>
              <a:t> </a:t>
            </a:r>
          </a:p>
          <a:p>
            <a:endParaRPr lang="en-US" dirty="0"/>
          </a:p>
        </p:txBody>
      </p:sp>
      <p:sp>
        <p:nvSpPr>
          <p:cNvPr id="7" name="Text Placeholder 6"/>
          <p:cNvSpPr>
            <a:spLocks noGrp="1"/>
          </p:cNvSpPr>
          <p:nvPr>
            <p:ph type="body" sz="quarter" idx="3"/>
          </p:nvPr>
        </p:nvSpPr>
        <p:spPr/>
        <p:txBody>
          <a:bodyPr/>
          <a:lstStyle/>
          <a:p>
            <a:r>
              <a:rPr lang="en-US" sz="3200" b="1" i="1" u="sng" dirty="0" smtClean="0"/>
              <a:t>Equity</a:t>
            </a:r>
            <a:endParaRPr lang="en-US" sz="3200" b="1" i="1" u="sng" dirty="0"/>
          </a:p>
        </p:txBody>
      </p:sp>
      <p:sp>
        <p:nvSpPr>
          <p:cNvPr id="10" name="Text Placeholder 9"/>
          <p:cNvSpPr>
            <a:spLocks noGrp="1"/>
          </p:cNvSpPr>
          <p:nvPr>
            <p:ph type="body" sz="half" idx="16"/>
          </p:nvPr>
        </p:nvSpPr>
        <p:spPr>
          <a:xfrm>
            <a:off x="3945470" y="3022673"/>
            <a:ext cx="3063240" cy="3449379"/>
          </a:xfrm>
        </p:spPr>
        <p:txBody>
          <a:bodyPr>
            <a:normAutofit fontScale="92500" lnSpcReduction="10000"/>
          </a:bodyPr>
          <a:lstStyle/>
          <a:p>
            <a:r>
              <a:rPr lang="en-US" sz="3000" b="1" dirty="0"/>
              <a:t>Each person receives the amount they </a:t>
            </a:r>
            <a:r>
              <a:rPr lang="en-US" sz="3000" b="1" i="1" u="sng" dirty="0"/>
              <a:t>NEED</a:t>
            </a:r>
            <a:r>
              <a:rPr lang="en-US" sz="3000" b="1" dirty="0"/>
              <a:t> in the </a:t>
            </a:r>
            <a:endParaRPr lang="en-US" sz="3000" b="1" dirty="0" smtClean="0"/>
          </a:p>
          <a:p>
            <a:r>
              <a:rPr lang="en-US" sz="3000" b="1" dirty="0" smtClean="0"/>
              <a:t>way </a:t>
            </a:r>
            <a:r>
              <a:rPr lang="en-US" sz="3000" b="1" dirty="0"/>
              <a:t>of resources, attention and supports</a:t>
            </a:r>
            <a:r>
              <a:rPr lang="en-US" sz="2800" b="1" dirty="0"/>
              <a:t>.</a:t>
            </a:r>
          </a:p>
          <a:p>
            <a:r>
              <a:rPr lang="en-US" sz="2800" b="1" dirty="0"/>
              <a:t> </a:t>
            </a:r>
          </a:p>
          <a:p>
            <a:endParaRPr lang="en-US" dirty="0"/>
          </a:p>
        </p:txBody>
      </p:sp>
      <p:sp>
        <p:nvSpPr>
          <p:cNvPr id="8" name="Text Placeholder 7"/>
          <p:cNvSpPr>
            <a:spLocks noGrp="1"/>
          </p:cNvSpPr>
          <p:nvPr>
            <p:ph type="body" sz="quarter" idx="13"/>
          </p:nvPr>
        </p:nvSpPr>
        <p:spPr>
          <a:xfrm>
            <a:off x="7224156" y="2336873"/>
            <a:ext cx="3923456" cy="576262"/>
          </a:xfrm>
        </p:spPr>
        <p:txBody>
          <a:bodyPr/>
          <a:lstStyle/>
          <a:p>
            <a:r>
              <a:rPr lang="en-US" sz="3200" b="1" i="1" u="sng" dirty="0" smtClean="0"/>
              <a:t>Educational Equity</a:t>
            </a:r>
            <a:endParaRPr lang="en-US" sz="3200" b="1" i="1" u="sng" dirty="0"/>
          </a:p>
        </p:txBody>
      </p:sp>
      <p:sp>
        <p:nvSpPr>
          <p:cNvPr id="11" name="Text Placeholder 10"/>
          <p:cNvSpPr>
            <a:spLocks noGrp="1"/>
          </p:cNvSpPr>
          <p:nvPr>
            <p:ph type="body" sz="half" idx="17"/>
          </p:nvPr>
        </p:nvSpPr>
        <p:spPr>
          <a:xfrm>
            <a:off x="7224156" y="3022673"/>
            <a:ext cx="4716831" cy="3552939"/>
          </a:xfrm>
        </p:spPr>
        <p:txBody>
          <a:bodyPr>
            <a:noAutofit/>
          </a:bodyPr>
          <a:lstStyle/>
          <a:p>
            <a:r>
              <a:rPr lang="en-US" sz="2800" b="1" dirty="0" smtClean="0"/>
              <a:t>Every </a:t>
            </a:r>
            <a:r>
              <a:rPr lang="en-US" sz="2800" b="1" dirty="0"/>
              <a:t>student has access to the resources and educational rigor they </a:t>
            </a:r>
            <a:r>
              <a:rPr lang="en-US" sz="2800" b="1" i="1" u="sng" dirty="0" smtClean="0"/>
              <a:t>NEED</a:t>
            </a:r>
            <a:r>
              <a:rPr lang="en-US" sz="2800" b="1" dirty="0" smtClean="0"/>
              <a:t> </a:t>
            </a:r>
            <a:r>
              <a:rPr lang="en-US" sz="2800" b="1" dirty="0"/>
              <a:t>at the right moment in their education, </a:t>
            </a:r>
            <a:r>
              <a:rPr lang="en-US" sz="2800" b="1" dirty="0" smtClean="0"/>
              <a:t>regardless of </a:t>
            </a:r>
            <a:r>
              <a:rPr lang="en-US" sz="2800" b="1" dirty="0"/>
              <a:t>race, gender, ethnicity, language, </a:t>
            </a:r>
            <a:r>
              <a:rPr lang="en-US" sz="2800" b="1" dirty="0" smtClean="0"/>
              <a:t>ability</a:t>
            </a:r>
            <a:r>
              <a:rPr lang="en-US" sz="2800" b="1" dirty="0"/>
              <a:t>, family background, or family income.</a:t>
            </a:r>
          </a:p>
        </p:txBody>
      </p:sp>
    </p:spTree>
    <p:extLst>
      <p:ext uri="{BB962C8B-B14F-4D97-AF65-F5344CB8AC3E}">
        <p14:creationId xmlns:p14="http://schemas.microsoft.com/office/powerpoint/2010/main" val="2201466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b="1" dirty="0" smtClean="0"/>
              <a:t>RESOURCES:</a:t>
            </a:r>
            <a:endParaRPr lang="en-US" b="1" dirty="0"/>
          </a:p>
        </p:txBody>
      </p:sp>
      <p:sp>
        <p:nvSpPr>
          <p:cNvPr id="3" name="Content Placeholder 2"/>
          <p:cNvSpPr>
            <a:spLocks noGrp="1"/>
          </p:cNvSpPr>
          <p:nvPr>
            <p:ph idx="1"/>
          </p:nvPr>
        </p:nvSpPr>
        <p:spPr>
          <a:xfrm>
            <a:off x="188259" y="2178424"/>
            <a:ext cx="11846858" cy="4491317"/>
          </a:xfrm>
          <a:solidFill>
            <a:schemeClr val="accent1"/>
          </a:solidFill>
        </p:spPr>
        <p:txBody>
          <a:bodyPr>
            <a:normAutofit fontScale="92500"/>
          </a:bodyPr>
          <a:lstStyle/>
          <a:p>
            <a:r>
              <a:rPr lang="en-US" b="1" dirty="0" smtClean="0"/>
              <a:t>The Collaborative for Academic, Social &amp; Emotional Learning (CASEL): </a:t>
            </a:r>
            <a:r>
              <a:rPr lang="en-US" b="1" dirty="0" smtClean="0">
                <a:solidFill>
                  <a:schemeClr val="bg1"/>
                </a:solidFill>
                <a:hlinkClick r:id="rId2"/>
              </a:rPr>
              <a:t>http://casel.org/why-it-matters/what-is-sel/skills.competencies</a:t>
            </a:r>
            <a:endParaRPr lang="en-US" b="1" dirty="0" smtClean="0">
              <a:solidFill>
                <a:schemeClr val="bg1"/>
              </a:solidFill>
            </a:endParaRPr>
          </a:p>
          <a:p>
            <a:r>
              <a:rPr lang="en-US" b="1" dirty="0"/>
              <a:t>Economic Benefits of SEL: </a:t>
            </a:r>
            <a:r>
              <a:rPr lang="en-US" b="1" dirty="0">
                <a:solidFill>
                  <a:schemeClr val="bg1"/>
                </a:solidFill>
                <a:hlinkClick r:id="rId3"/>
              </a:rPr>
              <a:t>https://</a:t>
            </a:r>
            <a:r>
              <a:rPr lang="en-US" b="1" dirty="0" smtClean="0">
                <a:solidFill>
                  <a:schemeClr val="bg1"/>
                </a:solidFill>
                <a:hlinkClick r:id="rId3"/>
              </a:rPr>
              <a:t>www.edutopia.org/resource/econ-value-sel-research</a:t>
            </a:r>
            <a:endParaRPr lang="en-US" b="1" dirty="0" smtClean="0">
              <a:solidFill>
                <a:schemeClr val="bg1"/>
              </a:solidFill>
            </a:endParaRPr>
          </a:p>
          <a:p>
            <a:r>
              <a:rPr lang="en-US" b="1" dirty="0" smtClean="0"/>
              <a:t>Integrating SEL with </a:t>
            </a:r>
            <a:r>
              <a:rPr lang="en-US" b="1" dirty="0"/>
              <a:t>College/Career </a:t>
            </a:r>
            <a:r>
              <a:rPr lang="en-US" b="1" dirty="0" smtClean="0"/>
              <a:t>Readiness Standards: </a:t>
            </a:r>
            <a:r>
              <a:rPr lang="en-US" b="1" dirty="0">
                <a:hlinkClick r:id="rId4"/>
              </a:rPr>
              <a:t>https://www.aspeninstitute.org/publications/this-time-with-feeling</a:t>
            </a:r>
            <a:r>
              <a:rPr lang="en-US" dirty="0" smtClean="0">
                <a:hlinkClick r:id="rId4"/>
              </a:rPr>
              <a:t>/</a:t>
            </a:r>
            <a:endParaRPr lang="en-US" dirty="0" smtClean="0"/>
          </a:p>
          <a:p>
            <a:r>
              <a:rPr lang="en-US" b="1" dirty="0" smtClean="0"/>
              <a:t>American School Board Journal: </a:t>
            </a:r>
            <a:r>
              <a:rPr lang="en-US" b="1" dirty="0"/>
              <a:t> </a:t>
            </a:r>
            <a:r>
              <a:rPr lang="en-US" b="1" u="sng" dirty="0">
                <a:hlinkClick r:id="rId5"/>
              </a:rPr>
              <a:t>https://www.nsba.org/newsroom/american-school-board-journal/asbj-june-2017/database-sad-not-bad</a:t>
            </a:r>
            <a:r>
              <a:rPr lang="en-US" b="1" dirty="0"/>
              <a:t> </a:t>
            </a:r>
            <a:endParaRPr lang="en-US" b="1" dirty="0" smtClean="0"/>
          </a:p>
          <a:p>
            <a:r>
              <a:rPr lang="en-US" b="1" dirty="0" smtClean="0"/>
              <a:t>Trauma-Informed Training: </a:t>
            </a:r>
            <a:r>
              <a:rPr lang="en-US" b="1" u="sng" dirty="0" smtClean="0">
                <a:hlinkClick r:id="rId6"/>
              </a:rPr>
              <a:t>http</a:t>
            </a:r>
            <a:r>
              <a:rPr lang="en-US" b="1" u="sng" dirty="0">
                <a:hlinkClick r:id="rId6"/>
              </a:rPr>
              <a:t>://www.sounddiscipline.org</a:t>
            </a:r>
            <a:r>
              <a:rPr lang="en-US" b="1" u="sng" dirty="0" smtClean="0">
                <a:hlinkClick r:id="rId6"/>
              </a:rPr>
              <a:t>/</a:t>
            </a:r>
            <a:endParaRPr lang="en-US" b="1" u="sng" dirty="0" smtClean="0"/>
          </a:p>
          <a:p>
            <a:r>
              <a:rPr lang="en-US" b="1" dirty="0" smtClean="0"/>
              <a:t>Education Week – “Is SEL Really Going to Work for Students of Color?” (</a:t>
            </a:r>
            <a:r>
              <a:rPr lang="en-US" b="1" dirty="0"/>
              <a:t>article): </a:t>
            </a:r>
            <a:r>
              <a:rPr lang="en-US" b="1" dirty="0">
                <a:hlinkClick r:id="rId7"/>
              </a:rPr>
              <a:t>http://</a:t>
            </a:r>
            <a:r>
              <a:rPr lang="en-US" b="1" dirty="0" smtClean="0">
                <a:hlinkClick r:id="rId7"/>
              </a:rPr>
              <a:t>mobile.edweek.org/c.jsp?cid=25919701&amp;bcid=25919701&amp;rssid=25919691&amp;item=http%3A%2F%2Fapi.edweek.org%2Fv1%2Ftm%2F%3Fuuid%3DEC0C1CB0-46D8-11E7-BBA9-D5FAB3743667</a:t>
            </a:r>
            <a:endParaRPr lang="en-US" b="1" dirty="0" smtClean="0"/>
          </a:p>
          <a:p>
            <a:endParaRPr lang="en-US" b="1" dirty="0" smtClean="0"/>
          </a:p>
          <a:p>
            <a:endParaRPr lang="en-US" b="1" dirty="0" smtClean="0">
              <a:solidFill>
                <a:schemeClr val="bg1"/>
              </a:solidFill>
            </a:endParaRPr>
          </a:p>
        </p:txBody>
      </p:sp>
    </p:spTree>
    <p:extLst>
      <p:ext uri="{BB962C8B-B14F-4D97-AF65-F5344CB8AC3E}">
        <p14:creationId xmlns:p14="http://schemas.microsoft.com/office/powerpoint/2010/main" val="33418622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RESOURCES:</a:t>
            </a:r>
            <a:r>
              <a:rPr lang="en-US" dirty="0" smtClean="0"/>
              <a:t> </a:t>
            </a:r>
            <a:endParaRPr lang="en-US" dirty="0"/>
          </a:p>
        </p:txBody>
      </p:sp>
      <p:sp>
        <p:nvSpPr>
          <p:cNvPr id="3" name="Content Placeholder 2"/>
          <p:cNvSpPr>
            <a:spLocks noGrp="1"/>
          </p:cNvSpPr>
          <p:nvPr>
            <p:ph idx="1"/>
          </p:nvPr>
        </p:nvSpPr>
        <p:spPr>
          <a:xfrm>
            <a:off x="107577" y="1990165"/>
            <a:ext cx="11880936" cy="4867835"/>
          </a:xfrm>
          <a:solidFill>
            <a:schemeClr val="accent1"/>
          </a:solidFill>
        </p:spPr>
        <p:txBody>
          <a:bodyPr>
            <a:normAutofit lnSpcReduction="10000"/>
          </a:bodyPr>
          <a:lstStyle/>
          <a:p>
            <a:r>
              <a:rPr lang="en-US" b="1" dirty="0"/>
              <a:t>Teen Stress: </a:t>
            </a:r>
            <a:r>
              <a:rPr lang="en-US" b="1" dirty="0">
                <a:hlinkClick r:id="rId2"/>
              </a:rPr>
              <a:t>https://eastsideedu.com/teen-stress-adults-concerned</a:t>
            </a:r>
            <a:r>
              <a:rPr lang="en-US" b="1" dirty="0" smtClean="0">
                <a:hlinkClick r:id="rId2"/>
              </a:rPr>
              <a:t>/</a:t>
            </a:r>
            <a:endParaRPr lang="en-US" b="1" dirty="0" smtClean="0"/>
          </a:p>
          <a:p>
            <a:r>
              <a:rPr lang="en-US" b="1" dirty="0" smtClean="0"/>
              <a:t>Harvard Center for the Developing Child – Toxic Stress</a:t>
            </a:r>
            <a:r>
              <a:rPr lang="en-US" b="1" dirty="0"/>
              <a:t>: </a:t>
            </a:r>
            <a:r>
              <a:rPr lang="en-US" b="1" dirty="0">
                <a:hlinkClick r:id="rId3"/>
              </a:rPr>
              <a:t>http://</a:t>
            </a:r>
            <a:r>
              <a:rPr lang="en-US" b="1" dirty="0" smtClean="0">
                <a:hlinkClick r:id="rId3"/>
              </a:rPr>
              <a:t>developingchild.harvard.edu/science/key-concepts/toxic-stress/</a:t>
            </a:r>
            <a:endParaRPr lang="en-US" b="1" dirty="0" smtClean="0"/>
          </a:p>
          <a:p>
            <a:r>
              <a:rPr lang="en-US" b="1" dirty="0" smtClean="0"/>
              <a:t>“What steps can we take to get started on the journey to become a trauma-sensitive safe and supportive school?”: </a:t>
            </a:r>
            <a:r>
              <a:rPr lang="en-US" b="1" dirty="0" smtClean="0">
                <a:hlinkClick r:id="rId4"/>
              </a:rPr>
              <a:t>http://traumasensitiveschools.org/author/tlpi-team/</a:t>
            </a:r>
            <a:endParaRPr lang="en-US" b="1" dirty="0" smtClean="0"/>
          </a:p>
          <a:p>
            <a:r>
              <a:rPr lang="en-US" b="1" dirty="0" smtClean="0"/>
              <a:t>ACE’s Quiz and Article – What it Does </a:t>
            </a:r>
            <a:r>
              <a:rPr lang="en-US" b="1" dirty="0"/>
              <a:t>and Doesn’t Mean: </a:t>
            </a:r>
            <a:r>
              <a:rPr lang="en-US" b="1" dirty="0">
                <a:hlinkClick r:id="rId5"/>
              </a:rPr>
              <a:t>http://</a:t>
            </a:r>
            <a:r>
              <a:rPr lang="en-US" b="1" dirty="0" smtClean="0">
                <a:hlinkClick r:id="rId5"/>
              </a:rPr>
              <a:t>www.npr.org/sections/health-shots/2015/03/02/387007941/take-the-ace-quiz-and-learn-what-it-does-and-doesnt-mean</a:t>
            </a:r>
            <a:endParaRPr lang="en-US" b="1" dirty="0" smtClean="0"/>
          </a:p>
          <a:p>
            <a:r>
              <a:rPr lang="en-US" b="1" dirty="0" smtClean="0"/>
              <a:t>Finding What’s Right With Children Who Grow Up in High Stress Environments: </a:t>
            </a:r>
            <a:r>
              <a:rPr lang="en-US" b="1" dirty="0">
                <a:hlinkClick r:id="rId6"/>
              </a:rPr>
              <a:t>https://unews.utah.edu/high-stress-environments</a:t>
            </a:r>
            <a:r>
              <a:rPr lang="en-US" b="1" dirty="0" smtClean="0">
                <a:hlinkClick r:id="rId6"/>
              </a:rPr>
              <a:t>/</a:t>
            </a:r>
            <a:endParaRPr lang="en-US" b="1" dirty="0" smtClean="0"/>
          </a:p>
          <a:p>
            <a:r>
              <a:rPr lang="en-US" b="1" dirty="0"/>
              <a:t>Students’ Sense of Belonging: </a:t>
            </a:r>
            <a:r>
              <a:rPr lang="en-US" b="1" dirty="0">
                <a:hlinkClick r:id="rId7"/>
              </a:rPr>
              <a:t>http://</a:t>
            </a:r>
            <a:r>
              <a:rPr lang="en-US" b="1" dirty="0" smtClean="0">
                <a:hlinkClick r:id="rId7"/>
              </a:rPr>
              <a:t>www.edweek.org/ew/articles/2017/06/21/belonging-at-school-starts-with-teachers.html</a:t>
            </a:r>
            <a:endParaRPr lang="en-US" b="1" dirty="0" smtClean="0"/>
          </a:p>
          <a:p>
            <a:endParaRPr lang="en-US" b="1" dirty="0"/>
          </a:p>
          <a:p>
            <a:endParaRPr lang="en-US" b="1" dirty="0" smtClean="0"/>
          </a:p>
          <a:p>
            <a:pPr marL="0" indent="0">
              <a:buNone/>
            </a:pPr>
            <a:endParaRPr lang="en-US" b="1" dirty="0" smtClean="0"/>
          </a:p>
          <a:p>
            <a:endParaRPr lang="en-US" b="1" dirty="0" smtClean="0"/>
          </a:p>
          <a:p>
            <a:endParaRPr lang="en-US" dirty="0"/>
          </a:p>
        </p:txBody>
      </p:sp>
    </p:spTree>
    <p:extLst>
      <p:ext uri="{BB962C8B-B14F-4D97-AF65-F5344CB8AC3E}">
        <p14:creationId xmlns:p14="http://schemas.microsoft.com/office/powerpoint/2010/main" val="879922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RESOURCES:</a:t>
            </a:r>
            <a:endParaRPr lang="en-US" b="1" dirty="0"/>
          </a:p>
        </p:txBody>
      </p:sp>
      <p:sp>
        <p:nvSpPr>
          <p:cNvPr id="3" name="Content Placeholder 2"/>
          <p:cNvSpPr>
            <a:spLocks noGrp="1"/>
          </p:cNvSpPr>
          <p:nvPr>
            <p:ph idx="1"/>
          </p:nvPr>
        </p:nvSpPr>
        <p:spPr>
          <a:xfrm>
            <a:off x="188259" y="2205318"/>
            <a:ext cx="11860306" cy="4531657"/>
          </a:xfrm>
          <a:solidFill>
            <a:schemeClr val="accent1"/>
          </a:solidFill>
        </p:spPr>
        <p:txBody>
          <a:bodyPr>
            <a:normAutofit lnSpcReduction="10000"/>
          </a:bodyPr>
          <a:lstStyle/>
          <a:p>
            <a:r>
              <a:rPr lang="en-US" b="1" dirty="0" smtClean="0"/>
              <a:t>Harvard Implicit </a:t>
            </a:r>
            <a:r>
              <a:rPr lang="en-US" b="1" dirty="0"/>
              <a:t>Bias Test: </a:t>
            </a:r>
            <a:r>
              <a:rPr lang="en-US" b="1" dirty="0">
                <a:hlinkClick r:id="rId2"/>
              </a:rPr>
              <a:t>https://</a:t>
            </a:r>
            <a:r>
              <a:rPr lang="en-US" b="1" dirty="0" smtClean="0">
                <a:hlinkClick r:id="rId2"/>
              </a:rPr>
              <a:t>implicit.harvard.edu/implicit/takeatest.html</a:t>
            </a:r>
            <a:endParaRPr lang="en-US" b="1" dirty="0" smtClean="0"/>
          </a:p>
          <a:p>
            <a:r>
              <a:rPr lang="en-US" b="1" dirty="0" smtClean="0"/>
              <a:t>Peggy McIntosh – “Unpacking the </a:t>
            </a:r>
            <a:r>
              <a:rPr lang="en-US" b="1" dirty="0"/>
              <a:t>Invisible Knapsack”: </a:t>
            </a:r>
            <a:r>
              <a:rPr lang="en-US" b="1" dirty="0">
                <a:hlinkClick r:id="rId3"/>
              </a:rPr>
              <a:t>https://</a:t>
            </a:r>
            <a:r>
              <a:rPr lang="en-US" b="1" dirty="0" smtClean="0">
                <a:hlinkClick r:id="rId3"/>
              </a:rPr>
              <a:t>www.deanza.edu/faculty/lewisjulie/White%20Priviledge%20Unpacking%20the%20Invisible%20Knapsack.pdf</a:t>
            </a:r>
            <a:endParaRPr lang="en-US" b="1" dirty="0" smtClean="0"/>
          </a:p>
          <a:p>
            <a:r>
              <a:rPr lang="en-US" b="1" dirty="0" smtClean="0"/>
              <a:t>Robert Jensen – “The Fears of </a:t>
            </a:r>
            <a:r>
              <a:rPr lang="en-US" b="1" dirty="0"/>
              <a:t>White People”: </a:t>
            </a:r>
            <a:r>
              <a:rPr lang="en-US" b="1" dirty="0">
                <a:hlinkClick r:id="rId4"/>
              </a:rPr>
              <a:t>http://</a:t>
            </a:r>
            <a:r>
              <a:rPr lang="en-US" b="1" dirty="0" smtClean="0">
                <a:hlinkClick r:id="rId4"/>
              </a:rPr>
              <a:t>www.mccc.edu/pdf/cmn214/Class%208/The%20fears%20of%20white%20people.pdf</a:t>
            </a:r>
            <a:endParaRPr lang="en-US" b="1" dirty="0" smtClean="0"/>
          </a:p>
          <a:p>
            <a:r>
              <a:rPr lang="en-US" b="1" dirty="0" err="1" smtClean="0"/>
              <a:t>Damali</a:t>
            </a:r>
            <a:r>
              <a:rPr lang="en-US" b="1" dirty="0"/>
              <a:t> Ayo – “I Can Fix It!: </a:t>
            </a:r>
            <a:r>
              <a:rPr lang="en-US" b="1" dirty="0">
                <a:hlinkClick r:id="rId5"/>
              </a:rPr>
              <a:t>http://</a:t>
            </a:r>
            <a:r>
              <a:rPr lang="en-US" b="1" dirty="0" smtClean="0">
                <a:hlinkClick r:id="rId5"/>
              </a:rPr>
              <a:t>www.damaliayo.com/pdfs/I%20CAN%20FIX%20IT_racism.pdf</a:t>
            </a:r>
            <a:endParaRPr lang="en-US" b="1" dirty="0" smtClean="0"/>
          </a:p>
          <a:p>
            <a:r>
              <a:rPr lang="en-US" b="1" dirty="0" smtClean="0"/>
              <a:t>Addressing Social-Emotional Learning in Washington’s K-12 Public Schools (report):</a:t>
            </a:r>
            <a:r>
              <a:rPr lang="en-US" b="1" dirty="0" smtClean="0">
                <a:hlinkClick r:id="rId6"/>
              </a:rPr>
              <a:t>http</a:t>
            </a:r>
            <a:r>
              <a:rPr lang="en-US" b="1" dirty="0">
                <a:hlinkClick r:id="rId6"/>
              </a:rPr>
              <a:t>://</a:t>
            </a:r>
            <a:r>
              <a:rPr lang="en-US" b="1" dirty="0" smtClean="0">
                <a:hlinkClick r:id="rId6"/>
              </a:rPr>
              <a:t>www.k12.wa.us/Workgroups/SELBMeetings/SELBWorkgroup2016Report.pdf</a:t>
            </a:r>
            <a:endParaRPr lang="en-US" b="1" dirty="0" smtClean="0"/>
          </a:p>
          <a:p>
            <a:endParaRPr lang="en-US" b="1" dirty="0"/>
          </a:p>
        </p:txBody>
      </p:sp>
    </p:spTree>
    <p:extLst>
      <p:ext uri="{BB962C8B-B14F-4D97-AF65-F5344CB8AC3E}">
        <p14:creationId xmlns:p14="http://schemas.microsoft.com/office/powerpoint/2010/main" val="2177711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RESOURCES:</a:t>
            </a:r>
            <a:endParaRPr lang="en-US" dirty="0"/>
          </a:p>
        </p:txBody>
      </p:sp>
      <p:sp>
        <p:nvSpPr>
          <p:cNvPr id="3" name="Content Placeholder 2"/>
          <p:cNvSpPr>
            <a:spLocks noGrp="1"/>
          </p:cNvSpPr>
          <p:nvPr>
            <p:ph idx="1"/>
          </p:nvPr>
        </p:nvSpPr>
        <p:spPr>
          <a:xfrm>
            <a:off x="136479" y="2142700"/>
            <a:ext cx="11887200" cy="4599294"/>
          </a:xfrm>
          <a:solidFill>
            <a:schemeClr val="accent1"/>
          </a:solidFill>
        </p:spPr>
        <p:txBody>
          <a:bodyPr>
            <a:normAutofit/>
          </a:bodyPr>
          <a:lstStyle/>
          <a:p>
            <a:endParaRPr lang="en-US" sz="2000" b="1" dirty="0" smtClean="0"/>
          </a:p>
          <a:p>
            <a:r>
              <a:rPr lang="en-US" sz="2000" b="1" dirty="0" smtClean="0"/>
              <a:t>Suspension Data by Race: </a:t>
            </a:r>
            <a:r>
              <a:rPr lang="en-US" sz="2000" b="1" dirty="0"/>
              <a:t> </a:t>
            </a:r>
            <a:r>
              <a:rPr lang="en-US" sz="2000" b="1" u="sng" dirty="0" smtClean="0">
                <a:hlinkClick r:id="rId2"/>
              </a:rPr>
              <a:t>http</a:t>
            </a:r>
            <a:r>
              <a:rPr lang="en-US" sz="2000" b="1" u="sng" dirty="0">
                <a:hlinkClick r:id="rId2"/>
              </a:rPr>
              <a:t>://</a:t>
            </a:r>
            <a:r>
              <a:rPr lang="en-US" sz="2000" b="1" u="sng" dirty="0" smtClean="0">
                <a:hlinkClick r:id="rId2"/>
              </a:rPr>
              <a:t>files.eric.ed.gov/fulltext/ED537954.pdf</a:t>
            </a:r>
            <a:endParaRPr lang="en-US" sz="2000" b="1" u="sng" dirty="0" smtClean="0"/>
          </a:p>
          <a:p>
            <a:r>
              <a:rPr lang="en-US" sz="2000" b="1" dirty="0">
                <a:cs typeface="Calibri" panose="020F0502020204030204" pitchFamily="34" charset="0"/>
              </a:rPr>
              <a:t>When Students Are Traumatized, Teachers Can Be Too: </a:t>
            </a:r>
            <a:r>
              <a:rPr lang="en-US" sz="2000" b="1" dirty="0">
                <a:solidFill>
                  <a:schemeClr val="tx1">
                    <a:lumMod val="75000"/>
                  </a:schemeClr>
                </a:solidFill>
                <a:hlinkClick r:id="rId3"/>
              </a:rPr>
              <a:t>http://www.edutopia.org/article/when-students-are-traumatized-teachers-are-too</a:t>
            </a:r>
            <a:endParaRPr lang="en-US" sz="2000" b="1" dirty="0">
              <a:solidFill>
                <a:schemeClr val="tx1">
                  <a:lumMod val="75000"/>
                </a:schemeClr>
              </a:solidFill>
              <a:cs typeface="Calibri" panose="020F0502020204030204" pitchFamily="34" charset="0"/>
            </a:endParaRPr>
          </a:p>
          <a:p>
            <a:r>
              <a:rPr lang="en-US" sz="2000" b="1" dirty="0">
                <a:cs typeface="Calibri" panose="020F0502020204030204" pitchFamily="34" charset="0"/>
              </a:rPr>
              <a:t>The Sentencing Project: </a:t>
            </a:r>
            <a:r>
              <a:rPr lang="en-US" sz="2000" b="1" u="sng" dirty="0">
                <a:solidFill>
                  <a:schemeClr val="tx1">
                    <a:lumMod val="75000"/>
                  </a:schemeClr>
                </a:solidFill>
                <a:cs typeface="Calibri" panose="020F0502020204030204" pitchFamily="34" charset="0"/>
                <a:hlinkClick r:id="rId4"/>
              </a:rPr>
              <a:t>http://</a:t>
            </a:r>
            <a:r>
              <a:rPr lang="en-US" sz="2000" b="1" u="sng" dirty="0" smtClean="0">
                <a:solidFill>
                  <a:schemeClr val="tx1">
                    <a:lumMod val="75000"/>
                  </a:schemeClr>
                </a:solidFill>
                <a:cs typeface="Calibri" panose="020F0502020204030204" pitchFamily="34" charset="0"/>
                <a:hlinkClick r:id="rId4"/>
              </a:rPr>
              <a:t>www.sentencingproject.org/wp-content/uploads/2016/01/Uneven-Justice-State-Rates-of-Incarceration-by-Race-and-Ethnicity.pdf</a:t>
            </a:r>
            <a:endParaRPr lang="en-US" sz="2000" b="1" u="sng" dirty="0" smtClean="0">
              <a:solidFill>
                <a:schemeClr val="tx1">
                  <a:lumMod val="75000"/>
                </a:schemeClr>
              </a:solidFill>
              <a:cs typeface="Calibri" panose="020F0502020204030204" pitchFamily="34" charset="0"/>
            </a:endParaRPr>
          </a:p>
          <a:p>
            <a:r>
              <a:rPr lang="en-US" sz="2000" b="1" dirty="0" smtClean="0"/>
              <a:t>US </a:t>
            </a:r>
            <a:r>
              <a:rPr lang="en-US" sz="2000" b="1" dirty="0"/>
              <a:t>Department of Education, Civil Rights Data Center: </a:t>
            </a:r>
            <a:r>
              <a:rPr lang="en-US" sz="2000" b="1" u="sng" dirty="0">
                <a:solidFill>
                  <a:schemeClr val="bg1"/>
                </a:solidFill>
                <a:hlinkClick r:id="rId5"/>
              </a:rPr>
              <a:t>https://</a:t>
            </a:r>
            <a:r>
              <a:rPr lang="en-US" sz="2000" b="1" u="sng" dirty="0" smtClean="0">
                <a:solidFill>
                  <a:schemeClr val="bg1"/>
                </a:solidFill>
                <a:hlinkClick r:id="rId5"/>
              </a:rPr>
              <a:t>ocrdata.ed.gov/downloads/projections/2013-14/One-out-of-school-suspension.xlsx</a:t>
            </a:r>
            <a:endParaRPr lang="en-US" sz="2000" b="1" u="sng" dirty="0" smtClean="0">
              <a:solidFill>
                <a:schemeClr val="bg1"/>
              </a:solidFill>
            </a:endParaRPr>
          </a:p>
          <a:p>
            <a:r>
              <a:rPr lang="en-US" sz="2000" b="1" dirty="0" smtClean="0"/>
              <a:t>The Warm Demander – An Equity Approach:</a:t>
            </a:r>
            <a:r>
              <a:rPr lang="en-US" sz="2000" b="1" dirty="0">
                <a:solidFill>
                  <a:schemeClr val="bg1"/>
                </a:solidFill>
              </a:rPr>
              <a:t> </a:t>
            </a:r>
            <a:r>
              <a:rPr lang="en-US" sz="2000" u="sng" dirty="0" smtClean="0">
                <a:hlinkClick r:id="rId6"/>
              </a:rPr>
              <a:t>https</a:t>
            </a:r>
            <a:r>
              <a:rPr lang="en-US" sz="2000" u="sng" dirty="0">
                <a:hlinkClick r:id="rId6"/>
              </a:rPr>
              <a:t>://www.edutopia.org/blog/warm-demander-equity-approach-matt-alexander</a:t>
            </a:r>
            <a:endParaRPr lang="en-US" sz="2000" dirty="0"/>
          </a:p>
          <a:p>
            <a:r>
              <a:rPr lang="en-US" sz="2000" b="1" dirty="0" smtClean="0">
                <a:cs typeface="Calibri" panose="020F0502020204030204" pitchFamily="34" charset="0"/>
              </a:rPr>
              <a:t>The Teacher as Warm Demander: </a:t>
            </a:r>
            <a:r>
              <a:rPr lang="en-US" sz="2000" u="sng" dirty="0">
                <a:hlinkClick r:id="rId7"/>
              </a:rPr>
              <a:t>http://www.sjsu.edu/faculty/marachi/mle/Warm%20Demander%20Article.pdf</a:t>
            </a:r>
            <a:endParaRPr lang="en-US" sz="2000" dirty="0"/>
          </a:p>
          <a:p>
            <a:endParaRPr lang="en-US" sz="2000" b="1" dirty="0">
              <a:cs typeface="Calibri" panose="020F0502020204030204" pitchFamily="34" charset="0"/>
            </a:endParaRPr>
          </a:p>
          <a:p>
            <a:endParaRPr lang="en-US" sz="2200" b="1" u="sng" dirty="0">
              <a:solidFill>
                <a:schemeClr val="tx1">
                  <a:lumMod val="75000"/>
                </a:schemeClr>
              </a:solidFill>
              <a:cs typeface="Calibri" panose="020F0502020204030204" pitchFamily="34" charset="0"/>
            </a:endParaRPr>
          </a:p>
          <a:p>
            <a:endParaRPr lang="en-US" b="1"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1810654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4400" b="1" dirty="0"/>
          </a:p>
        </p:txBody>
      </p:sp>
      <p:sp>
        <p:nvSpPr>
          <p:cNvPr id="3" name="Content Placeholder 2"/>
          <p:cNvSpPr>
            <a:spLocks noGrp="1"/>
          </p:cNvSpPr>
          <p:nvPr>
            <p:ph idx="1"/>
          </p:nvPr>
        </p:nvSpPr>
        <p:spPr>
          <a:xfrm>
            <a:off x="680321" y="2336873"/>
            <a:ext cx="9613861" cy="4075802"/>
          </a:xfrm>
        </p:spPr>
        <p:txBody>
          <a:bodyPr>
            <a:normAutofit/>
          </a:bodyPr>
          <a:lstStyle/>
          <a:p>
            <a:pPr marL="0" indent="0" algn="ctr">
              <a:buNone/>
            </a:pPr>
            <a:endParaRPr lang="en-US" sz="3600" b="1" dirty="0" smtClean="0"/>
          </a:p>
          <a:p>
            <a:pPr marL="0" indent="0" algn="ctr">
              <a:buNone/>
            </a:pPr>
            <a:r>
              <a:rPr lang="en-US" sz="3600" b="1" dirty="0" smtClean="0"/>
              <a:t>Thank you for attending this session!</a:t>
            </a:r>
            <a:endParaRPr lang="en-US" sz="3600" b="1" dirty="0"/>
          </a:p>
          <a:p>
            <a:pPr marL="0" indent="0" algn="ctr">
              <a:buNone/>
            </a:pPr>
            <a:endParaRPr lang="en-US" b="1" dirty="0" smtClean="0"/>
          </a:p>
          <a:p>
            <a:pPr marL="0" indent="0" algn="ctr">
              <a:buNone/>
            </a:pPr>
            <a:r>
              <a:rPr lang="en-US" b="1" dirty="0" smtClean="0"/>
              <a:t>Mary Fertakis, M.Ed.</a:t>
            </a:r>
          </a:p>
          <a:p>
            <a:pPr marL="0" indent="0" algn="ctr">
              <a:buNone/>
            </a:pPr>
            <a:r>
              <a:rPr lang="en-US" b="1" dirty="0" smtClean="0"/>
              <a:t>M FERTAKIS Consulting, LLC</a:t>
            </a:r>
          </a:p>
          <a:p>
            <a:pPr marL="0" indent="0" algn="ctr">
              <a:buNone/>
            </a:pPr>
            <a:r>
              <a:rPr lang="en-US" b="1" dirty="0" smtClean="0">
                <a:hlinkClick r:id="rId2"/>
              </a:rPr>
              <a:t>mfertakisconsulting@gmail.com</a:t>
            </a:r>
            <a:endParaRPr lang="en-US" b="1" dirty="0" smtClean="0"/>
          </a:p>
          <a:p>
            <a:pPr marL="0" indent="0" algn="ctr">
              <a:buNone/>
            </a:pPr>
            <a:endParaRPr lang="en-US" b="1" dirty="0" smtClean="0"/>
          </a:p>
          <a:p>
            <a:pPr marL="0" indent="0" algn="ctr">
              <a:buNone/>
            </a:pPr>
            <a:endParaRPr lang="en-US" sz="3600" b="1" dirty="0"/>
          </a:p>
        </p:txBody>
      </p:sp>
    </p:spTree>
    <p:extLst>
      <p:ext uri="{BB962C8B-B14F-4D97-AF65-F5344CB8AC3E}">
        <p14:creationId xmlns:p14="http://schemas.microsoft.com/office/powerpoint/2010/main" val="2493304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10" y="642938"/>
            <a:ext cx="11320639" cy="1300162"/>
          </a:xfrm>
        </p:spPr>
        <p:txBody>
          <a:bodyPr>
            <a:normAutofit/>
          </a:bodyPr>
          <a:lstStyle/>
          <a:p>
            <a:pPr algn="ctr"/>
            <a:r>
              <a:rPr lang="en-US" sz="4000" b="1" dirty="0" smtClean="0">
                <a:latin typeface="+mn-lt"/>
              </a:rPr>
              <a:t>Equality vs. Equity</a:t>
            </a:r>
            <a:r>
              <a:rPr lang="en-US" sz="4000" dirty="0" smtClean="0">
                <a:latin typeface="+mn-lt"/>
              </a:rPr>
              <a:t/>
            </a:r>
            <a:br>
              <a:rPr lang="en-US" sz="4000" dirty="0" smtClean="0">
                <a:latin typeface="+mn-lt"/>
              </a:rPr>
            </a:br>
            <a:r>
              <a:rPr lang="en-US" sz="2000" b="1" i="1" dirty="0" smtClean="0">
                <a:latin typeface="+mn-lt"/>
              </a:rPr>
              <a:t>(Graphic by Robert Wood Johnson Foundation)</a:t>
            </a:r>
            <a:endParaRPr lang="en-US" sz="2000" b="1" i="1" dirty="0">
              <a:latin typeface="+mn-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331" y="2089151"/>
            <a:ext cx="10776832" cy="4358334"/>
          </a:xfrm>
        </p:spPr>
      </p:pic>
    </p:spTree>
    <p:extLst>
      <p:ext uri="{BB962C8B-B14F-4D97-AF65-F5344CB8AC3E}">
        <p14:creationId xmlns:p14="http://schemas.microsoft.com/office/powerpoint/2010/main" val="383988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is Social-Emotional Learning?</a:t>
            </a:r>
            <a:br>
              <a:rPr lang="en-US" b="1" dirty="0" smtClean="0"/>
            </a:br>
            <a:r>
              <a:rPr lang="en-US" sz="1800" b="1" i="1" dirty="0" smtClean="0"/>
              <a:t>The Collaborative for Academic, Social and Emotional Learning (CASEL)</a:t>
            </a:r>
            <a:endParaRPr lang="en-US" b="1" i="1" dirty="0"/>
          </a:p>
        </p:txBody>
      </p:sp>
      <p:sp>
        <p:nvSpPr>
          <p:cNvPr id="3" name="Content Placeholder 2"/>
          <p:cNvSpPr>
            <a:spLocks noGrp="1"/>
          </p:cNvSpPr>
          <p:nvPr>
            <p:ph idx="1"/>
          </p:nvPr>
        </p:nvSpPr>
        <p:spPr>
          <a:xfrm>
            <a:off x="282388" y="2336873"/>
            <a:ext cx="11389659" cy="4279080"/>
          </a:xfrm>
        </p:spPr>
        <p:txBody>
          <a:bodyPr>
            <a:normAutofit/>
          </a:bodyPr>
          <a:lstStyle/>
          <a:p>
            <a:pPr marL="0" indent="0">
              <a:buNone/>
            </a:pPr>
            <a:r>
              <a:rPr lang="en-US" sz="2800" b="1" dirty="0" smtClean="0"/>
              <a:t>The process through which children and adults acquire and effectively apply the knowledge, attitudes, and skills necessary to:</a:t>
            </a:r>
          </a:p>
          <a:p>
            <a:pPr marL="0" indent="0">
              <a:buNone/>
            </a:pPr>
            <a:r>
              <a:rPr lang="en-US" sz="2800" b="1" dirty="0" smtClean="0"/>
              <a:t> </a:t>
            </a:r>
          </a:p>
          <a:p>
            <a:pPr marL="0" indent="0" algn="ctr">
              <a:buNone/>
            </a:pPr>
            <a:r>
              <a:rPr lang="en-US" sz="2800" b="1" dirty="0" smtClean="0"/>
              <a:t>Understand and Manage Emotions </a:t>
            </a:r>
          </a:p>
          <a:p>
            <a:pPr marL="0" indent="0" algn="ctr">
              <a:buNone/>
            </a:pPr>
            <a:r>
              <a:rPr lang="en-US" sz="2800" b="1" dirty="0" smtClean="0"/>
              <a:t>Set and Achieve Positive Goals </a:t>
            </a:r>
          </a:p>
          <a:p>
            <a:pPr marL="0" indent="0" algn="ctr">
              <a:buNone/>
            </a:pPr>
            <a:r>
              <a:rPr lang="en-US" sz="2800" b="1" dirty="0" smtClean="0"/>
              <a:t>Feel and Show Empathy for Others </a:t>
            </a:r>
          </a:p>
          <a:p>
            <a:pPr marL="0" indent="0" algn="ctr">
              <a:buNone/>
            </a:pPr>
            <a:r>
              <a:rPr lang="en-US" sz="2800" b="1" dirty="0" smtClean="0"/>
              <a:t>Establish and Maintain Positive </a:t>
            </a:r>
            <a:r>
              <a:rPr lang="en-US" sz="2800" b="1" dirty="0"/>
              <a:t>R</a:t>
            </a:r>
            <a:r>
              <a:rPr lang="en-US" sz="2800" b="1" dirty="0" smtClean="0"/>
              <a:t>elationships</a:t>
            </a:r>
          </a:p>
          <a:p>
            <a:pPr marL="0" indent="0" algn="ctr">
              <a:buNone/>
            </a:pPr>
            <a:r>
              <a:rPr lang="en-US" sz="2800" b="1" dirty="0" smtClean="0"/>
              <a:t>Make Responsible Decisions</a:t>
            </a:r>
            <a:endParaRPr lang="en-US" sz="2800" b="1" dirty="0"/>
          </a:p>
        </p:txBody>
      </p:sp>
    </p:spTree>
    <p:extLst>
      <p:ext uri="{BB962C8B-B14F-4D97-AF65-F5344CB8AC3E}">
        <p14:creationId xmlns:p14="http://schemas.microsoft.com/office/powerpoint/2010/main" val="2420648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80322" y="228600"/>
            <a:ext cx="9613858" cy="4343399"/>
          </a:xfrm>
        </p:spPr>
        <p:txBody>
          <a:bodyPr/>
          <a:lstStyle/>
          <a:p>
            <a:endParaRPr lang="en-US" dirty="0"/>
          </a:p>
        </p:txBody>
      </p:sp>
      <p:sp>
        <p:nvSpPr>
          <p:cNvPr id="18" name="Text Placeholder 17"/>
          <p:cNvSpPr>
            <a:spLocks noGrp="1"/>
          </p:cNvSpPr>
          <p:nvPr>
            <p:ph type="body" sz="half" idx="2"/>
          </p:nvPr>
        </p:nvSpPr>
        <p:spPr>
          <a:xfrm>
            <a:off x="201706" y="5943600"/>
            <a:ext cx="11887200" cy="699246"/>
          </a:xfrm>
        </p:spPr>
        <p:txBody>
          <a:bodyPr/>
          <a:lstStyle/>
          <a:p>
            <a:r>
              <a:rPr lang="en-US" sz="2000" b="1" dirty="0" smtClean="0"/>
              <a:t>Researchers generally agree upon five key competencies of SEL (</a:t>
            </a:r>
            <a:r>
              <a:rPr lang="en-US" sz="2000" b="1" dirty="0" err="1" smtClean="0"/>
              <a:t>Durlak</a:t>
            </a:r>
            <a:r>
              <a:rPr lang="en-US" sz="2000" b="1" dirty="0" smtClean="0"/>
              <a:t>, </a:t>
            </a:r>
            <a:r>
              <a:rPr lang="en-US" sz="2000" b="1" dirty="0" err="1" smtClean="0"/>
              <a:t>Weissberg</a:t>
            </a:r>
            <a:r>
              <a:rPr lang="en-US" sz="2000" b="1" dirty="0" smtClean="0"/>
              <a:t>, </a:t>
            </a:r>
            <a:r>
              <a:rPr lang="en-US" sz="2000" b="1" dirty="0" err="1" smtClean="0"/>
              <a:t>Dymnicki</a:t>
            </a:r>
            <a:r>
              <a:rPr lang="en-US" sz="2000" b="1" dirty="0" smtClean="0"/>
              <a:t>, Taylor &amp; </a:t>
            </a:r>
            <a:r>
              <a:rPr lang="en-US" sz="2000" b="1" dirty="0" err="1" smtClean="0"/>
              <a:t>Schellinger</a:t>
            </a:r>
            <a:r>
              <a:rPr lang="en-US" sz="2000" b="1" dirty="0" smtClean="0"/>
              <a:t>, 2011</a:t>
            </a:r>
            <a:r>
              <a:rPr lang="en-US" dirty="0" smtClean="0"/>
              <a:t>)</a:t>
            </a:r>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2" y="228600"/>
            <a:ext cx="9613858" cy="5715000"/>
          </a:xfrm>
          <a:prstGeom prst="rect">
            <a:avLst/>
          </a:prstGeom>
        </p:spPr>
      </p:pic>
    </p:spTree>
    <p:extLst>
      <p:ext uri="{BB962C8B-B14F-4D97-AF65-F5344CB8AC3E}">
        <p14:creationId xmlns:p14="http://schemas.microsoft.com/office/powerpoint/2010/main" val="1507597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SEL Core Competencies: Self-Awareness</a:t>
            </a:r>
            <a:endParaRPr lang="en-US" b="1" dirty="0"/>
          </a:p>
        </p:txBody>
      </p:sp>
      <p:sp>
        <p:nvSpPr>
          <p:cNvPr id="3" name="Content Placeholder 2"/>
          <p:cNvSpPr>
            <a:spLocks noGrp="1"/>
          </p:cNvSpPr>
          <p:nvPr>
            <p:ph idx="1"/>
          </p:nvPr>
        </p:nvSpPr>
        <p:spPr>
          <a:xfrm>
            <a:off x="411380" y="2242744"/>
            <a:ext cx="11475820" cy="4386656"/>
          </a:xfrm>
        </p:spPr>
        <p:txBody>
          <a:bodyPr>
            <a:normAutofit fontScale="92500"/>
          </a:bodyPr>
          <a:lstStyle/>
          <a:p>
            <a:pPr marL="0" indent="0">
              <a:buNone/>
            </a:pPr>
            <a:r>
              <a:rPr lang="en-US" sz="3200" b="1" dirty="0" smtClean="0"/>
              <a:t>The </a:t>
            </a:r>
            <a:r>
              <a:rPr lang="en-US" sz="3200" b="1" dirty="0"/>
              <a:t>ability to accurately recognize one’s own emotions, thoughts, and values and how they influence behavior. The ability to accurately assess one’s strengths and limitations, with a well-grounded sense of confidence, optimism, and a “growth mindset</a:t>
            </a:r>
            <a:r>
              <a:rPr lang="en-US" sz="3200" b="1" dirty="0" smtClean="0"/>
              <a:t>.”</a:t>
            </a:r>
          </a:p>
          <a:p>
            <a:pPr marL="0" indent="0">
              <a:buNone/>
            </a:pPr>
            <a:endParaRPr lang="en-US" sz="2000" b="1" dirty="0"/>
          </a:p>
          <a:p>
            <a:pPr lvl="1"/>
            <a:r>
              <a:rPr lang="en-US" sz="2400" b="1" dirty="0"/>
              <a:t>Identifying </a:t>
            </a:r>
            <a:r>
              <a:rPr lang="en-US" sz="2400" b="1" dirty="0" smtClean="0"/>
              <a:t>emotions			-&gt; What are my thoughts &amp; feelings?</a:t>
            </a:r>
            <a:endParaRPr lang="en-US" sz="2400" b="1" dirty="0"/>
          </a:p>
          <a:p>
            <a:pPr lvl="1"/>
            <a:r>
              <a:rPr lang="en-US" sz="2400" b="1" dirty="0"/>
              <a:t>Accurate </a:t>
            </a:r>
            <a:r>
              <a:rPr lang="en-US" sz="2400" b="1" dirty="0" smtClean="0"/>
              <a:t>self-perception		-&gt; What causes these thoughts &amp; feelings?</a:t>
            </a:r>
            <a:endParaRPr lang="en-US" sz="2400" b="1" dirty="0"/>
          </a:p>
          <a:p>
            <a:pPr lvl="1"/>
            <a:r>
              <a:rPr lang="en-US" sz="2400" b="1" dirty="0"/>
              <a:t>Recognizing </a:t>
            </a:r>
            <a:r>
              <a:rPr lang="en-US" sz="2400" b="1" dirty="0" smtClean="0"/>
              <a:t>strengths			-&gt; How can I express my thoughts &amp; feelings</a:t>
            </a:r>
            <a:endParaRPr lang="en-US" sz="2400" b="1" dirty="0"/>
          </a:p>
          <a:p>
            <a:pPr lvl="1"/>
            <a:r>
              <a:rPr lang="en-US" sz="2400" b="1" dirty="0" smtClean="0"/>
              <a:t>Self-confidence				    respectfully?</a:t>
            </a:r>
            <a:endParaRPr lang="en-US" sz="2400" b="1" dirty="0"/>
          </a:p>
          <a:p>
            <a:pPr lvl="1"/>
            <a:r>
              <a:rPr lang="en-US" sz="2400" b="1" dirty="0"/>
              <a:t>Self-efficacy</a:t>
            </a:r>
          </a:p>
          <a:p>
            <a:endParaRPr lang="en-US" sz="2000" dirty="0"/>
          </a:p>
          <a:p>
            <a:endParaRPr lang="en-US" dirty="0"/>
          </a:p>
        </p:txBody>
      </p:sp>
    </p:spTree>
    <p:extLst>
      <p:ext uri="{BB962C8B-B14F-4D97-AF65-F5344CB8AC3E}">
        <p14:creationId xmlns:p14="http://schemas.microsoft.com/office/powerpoint/2010/main" val="3707136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FF0D5B5BF51F4F9EE65BB8796CFA68" ma:contentTypeVersion="10" ma:contentTypeDescription="Create a new document." ma:contentTypeScope="" ma:versionID="9adf2aa5c77deb12e38d939ed5df4b5b">
  <xsd:schema xmlns:xsd="http://www.w3.org/2001/XMLSchema" xmlns:xs="http://www.w3.org/2001/XMLSchema" xmlns:p="http://schemas.microsoft.com/office/2006/metadata/properties" xmlns:ns2="bd3d8e16-c1ec-4c8b-9c86-0185bb18c381" xmlns:ns3="ea68e43e-11a4-45f4-ab50-97c6891af626" targetNamespace="http://schemas.microsoft.com/office/2006/metadata/properties" ma:root="true" ma:fieldsID="2e7729478881b5e7b978dec4f8633bf8" ns2:_="" ns3:_="">
    <xsd:import namespace="bd3d8e16-c1ec-4c8b-9c86-0185bb18c381"/>
    <xsd:import namespace="ea68e43e-11a4-45f4-ab50-97c6891af6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d8e16-c1ec-4c8b-9c86-0185bb18c3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68e43e-11a4-45f4-ab50-97c6891af6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6514F8-8CCC-4705-8FD4-BE35739CA92D}"/>
</file>

<file path=customXml/itemProps2.xml><?xml version="1.0" encoding="utf-8"?>
<ds:datastoreItem xmlns:ds="http://schemas.openxmlformats.org/officeDocument/2006/customXml" ds:itemID="{D2C5AC18-9A89-450D-93A8-740CA5FE2020}"/>
</file>

<file path=customXml/itemProps3.xml><?xml version="1.0" encoding="utf-8"?>
<ds:datastoreItem xmlns:ds="http://schemas.openxmlformats.org/officeDocument/2006/customXml" ds:itemID="{C3B4B84E-4E4C-4DCC-8614-80157B44D87C}"/>
</file>

<file path=docProps/app.xml><?xml version="1.0" encoding="utf-8"?>
<Properties xmlns="http://schemas.openxmlformats.org/officeDocument/2006/extended-properties" xmlns:vt="http://schemas.openxmlformats.org/officeDocument/2006/docPropsVTypes">
  <Template>CU Teachers College Summer Institute - SEL and EQUITY_2018</Template>
  <TotalTime>38</TotalTime>
  <Words>3682</Words>
  <Application>Microsoft Office PowerPoint</Application>
  <PresentationFormat>Widescreen</PresentationFormat>
  <Paragraphs>436</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Trebuchet MS</vt:lpstr>
      <vt:lpstr>Wingdings</vt:lpstr>
      <vt:lpstr>Berlin</vt:lpstr>
      <vt:lpstr>The Intersection of  Social-Emotional Learning   and Equity</vt:lpstr>
      <vt:lpstr>Learner Outcomes</vt:lpstr>
      <vt:lpstr>Norms for Equity Discussions (adapted from Glenn Singleton’s Courageous Conversations About Race)</vt:lpstr>
      <vt:lpstr>ACTIVITY – Standing in Another’s Shoes</vt:lpstr>
      <vt:lpstr>What is Equity?</vt:lpstr>
      <vt:lpstr>Equality vs. Equity (Graphic by Robert Wood Johnson Foundation)</vt:lpstr>
      <vt:lpstr>What is Social-Emotional Learning? The Collaborative for Academic, Social and Emotional Learning (CASEL)</vt:lpstr>
      <vt:lpstr>PowerPoint Presentation</vt:lpstr>
      <vt:lpstr>SEL Core Competencies: Self-Awareness</vt:lpstr>
      <vt:lpstr>SEL Core Competencies: Self-Management</vt:lpstr>
      <vt:lpstr>SEL Core Competencies: Social Awareness</vt:lpstr>
      <vt:lpstr>SEL Core Competencies: Relationship Skills</vt:lpstr>
      <vt:lpstr>SEL Core Competencies: Responsible Decision-Making</vt:lpstr>
      <vt:lpstr>Benefits of SEL (The Aspen Institute – National Commission on Social, Emotional and Academic Development)</vt:lpstr>
      <vt:lpstr>Using SEL Practices to Address Disproportionality</vt:lpstr>
      <vt:lpstr>Using SEL Practices to Address Disproportionality</vt:lpstr>
      <vt:lpstr>Adverse Childhood Experiences (ACE’s)</vt:lpstr>
      <vt:lpstr>Three Types of Adverse Childhood Experiences (ACEs) (Source: Centers for Disease Control &amp; Prevention; Graphic: Robert Wood Johnson Foundation)</vt:lpstr>
      <vt:lpstr>ACE’s = Increased Health Risks  (Source: Centers for Disease Control &amp; Prevention; Graphic: Robert Wood Johnson Foundation)</vt:lpstr>
      <vt:lpstr>PowerPoint Presentation</vt:lpstr>
      <vt:lpstr>Toxic Stress</vt:lpstr>
      <vt:lpstr>PowerPoint Presentation</vt:lpstr>
      <vt:lpstr>The Three Types of Stress Responses:  Effects on the Body</vt:lpstr>
      <vt:lpstr>Causes of Toxic Stress / Complex Trauma (S. Hanauer, D. Lewis, 2014)</vt:lpstr>
      <vt:lpstr> Behaviors (Centers for Disease Control and Prevention [CDC], 2014) </vt:lpstr>
      <vt:lpstr>Affluent Student Toxic Stress (Excerpt from Teen Stress: Why Adults Should Be Concerned)</vt:lpstr>
      <vt:lpstr>Trauma-Informed Practices</vt:lpstr>
      <vt:lpstr>What is Trauma?</vt:lpstr>
      <vt:lpstr>Types of Trauma</vt:lpstr>
      <vt:lpstr>Physiological Impact of Trauma on Children</vt:lpstr>
      <vt:lpstr> Trauma-affected children are significantly different than their peers in these areas:   </vt:lpstr>
      <vt:lpstr>What are Trauma-Informed Practices?</vt:lpstr>
      <vt:lpstr>When Students Are Traumatized,  Teachers Can Be Too </vt:lpstr>
      <vt:lpstr>The Intersection of Equity and SEL</vt:lpstr>
      <vt:lpstr>Intersection of Equity and SEL</vt:lpstr>
      <vt:lpstr>SEL, Equity, and Student Identity</vt:lpstr>
      <vt:lpstr>SEL, Equity, and Student Mindset</vt:lpstr>
      <vt:lpstr>Students’ Sense of Belonging – Research Says…</vt:lpstr>
      <vt:lpstr>Student’s Sense of Belonging – Research Says…</vt:lpstr>
      <vt:lpstr>Developing an Equity Lens for SEL Instruction: Suggestions from a Teacher of Color</vt:lpstr>
      <vt:lpstr>Developing an Equity Lens for SEL Instruction: Suggestions from a Teacher of Color</vt:lpstr>
      <vt:lpstr>Equity Questions for SEL  Programs &amp; Instruction</vt:lpstr>
      <vt:lpstr>Measuring SEL – What is the Purpose? (from Measuring SEL: A Brief Guide by Education Northwest) </vt:lpstr>
      <vt:lpstr>Measuring SEL- What to Measure and How? (from Measuring SEL: A Brief Guide by Education Northwest)</vt:lpstr>
      <vt:lpstr>APPLICATION of CONTENT</vt:lpstr>
      <vt:lpstr>Best Practice Example</vt:lpstr>
      <vt:lpstr>Best Practice Example</vt:lpstr>
      <vt:lpstr>Summary</vt:lpstr>
      <vt:lpstr>RESOURCES: </vt:lpstr>
      <vt:lpstr>RESOURCES:</vt:lpstr>
      <vt:lpstr>RESOURCES: </vt:lpstr>
      <vt:lpstr>RESOURCES:</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Intersection of  Social-Emotional Learning   and Equity</dc:title>
  <dc:creator>Mary Fertakis</dc:creator>
  <cp:lastModifiedBy>Mary Fertakis</cp:lastModifiedBy>
  <cp:revision>7</cp:revision>
  <dcterms:created xsi:type="dcterms:W3CDTF">2018-08-09T20:36:46Z</dcterms:created>
  <dcterms:modified xsi:type="dcterms:W3CDTF">2018-08-10T06:39:56Z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0x010100DDFF0D5B5BF51F4F9EE65BB8796CFA68</vt:lpwstr>
  </property>
</Properties>
</file>