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30.xml" ContentType="application/vnd.openxmlformats-officedocument.presentationml.slide+xml"/>
  <Override PartName="/ppt/slides/slide1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18.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handoutMasterIdLst>
    <p:handoutMasterId r:id="rId33"/>
  </p:handoutMasterIdLst>
  <p:sldIdLst>
    <p:sldId id="256" r:id="rId2"/>
    <p:sldId id="299" r:id="rId3"/>
    <p:sldId id="257" r:id="rId4"/>
    <p:sldId id="258" r:id="rId5"/>
    <p:sldId id="259" r:id="rId6"/>
    <p:sldId id="260" r:id="rId7"/>
    <p:sldId id="304" r:id="rId8"/>
    <p:sldId id="301" r:id="rId9"/>
    <p:sldId id="279" r:id="rId10"/>
    <p:sldId id="262" r:id="rId11"/>
    <p:sldId id="302" r:id="rId12"/>
    <p:sldId id="269" r:id="rId13"/>
    <p:sldId id="290" r:id="rId14"/>
    <p:sldId id="281" r:id="rId15"/>
    <p:sldId id="284" r:id="rId16"/>
    <p:sldId id="285" r:id="rId17"/>
    <p:sldId id="303" r:id="rId18"/>
    <p:sldId id="300" r:id="rId19"/>
    <p:sldId id="282" r:id="rId20"/>
    <p:sldId id="270" r:id="rId21"/>
    <p:sldId id="271" r:id="rId22"/>
    <p:sldId id="272" r:id="rId23"/>
    <p:sldId id="274" r:id="rId24"/>
    <p:sldId id="278" r:id="rId25"/>
    <p:sldId id="277" r:id="rId26"/>
    <p:sldId id="287" r:id="rId27"/>
    <p:sldId id="296" r:id="rId28"/>
    <p:sldId id="288" r:id="rId29"/>
    <p:sldId id="289" r:id="rId30"/>
    <p:sldId id="3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p:restoredTop sz="52900"/>
  </p:normalViewPr>
  <p:slideViewPr>
    <p:cSldViewPr snapToGrid="0" snapToObjects="1">
      <p:cViewPr varScale="1">
        <p:scale>
          <a:sx n="55" d="100"/>
          <a:sy n="55" d="100"/>
        </p:scale>
        <p:origin x="268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3" d="100"/>
          <a:sy n="83" d="100"/>
        </p:scale>
        <p:origin x="3352"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556AE7-7752-F94D-8479-B1C16FA74B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63A7617-8E8A-A741-B5E6-6DA70A0F53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0375B1-B63D-ED4E-B68D-A546C80B1F8D}" type="datetimeFigureOut">
              <a:rPr lang="en-US" smtClean="0"/>
              <a:t>8/7/18</a:t>
            </a:fld>
            <a:endParaRPr lang="en-US"/>
          </a:p>
        </p:txBody>
      </p:sp>
      <p:sp>
        <p:nvSpPr>
          <p:cNvPr id="4" name="Footer Placeholder 3">
            <a:extLst>
              <a:ext uri="{FF2B5EF4-FFF2-40B4-BE49-F238E27FC236}">
                <a16:creationId xmlns:a16="http://schemas.microsoft.com/office/drawing/2014/main" id="{FEE41753-FA12-C44B-A218-57DD9CB6F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0F5AE1-2671-C644-ADAF-EB002CEEE3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BB5D57-9B59-9145-9F26-82360D2A4094}" type="slidenum">
              <a:rPr lang="en-US" smtClean="0"/>
              <a:t>‹#›</a:t>
            </a:fld>
            <a:endParaRPr lang="en-US"/>
          </a:p>
        </p:txBody>
      </p:sp>
    </p:spTree>
    <p:extLst>
      <p:ext uri="{BB962C8B-B14F-4D97-AF65-F5344CB8AC3E}">
        <p14:creationId xmlns:p14="http://schemas.microsoft.com/office/powerpoint/2010/main" val="304231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F98BB-962C-B941-99AC-D79C7AA8E598}" type="datetimeFigureOut">
              <a:rPr lang="en-US" smtClean="0"/>
              <a:t>8/7/18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250DD-54C2-494B-94BF-A1905C7667B6}" type="slidenum">
              <a:rPr lang="en-US" smtClean="0"/>
              <a:t>‹#›</a:t>
            </a:fld>
            <a:endParaRPr lang="en-US"/>
          </a:p>
        </p:txBody>
      </p:sp>
    </p:spTree>
    <p:extLst>
      <p:ext uri="{BB962C8B-B14F-4D97-AF65-F5344CB8AC3E}">
        <p14:creationId xmlns:p14="http://schemas.microsoft.com/office/powerpoint/2010/main" val="1770826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250DD-54C2-494B-94BF-A1905C7667B6}" type="slidenum">
              <a:rPr lang="en-US" smtClean="0"/>
              <a:t>1</a:t>
            </a:fld>
            <a:endParaRPr lang="en-US"/>
          </a:p>
        </p:txBody>
      </p:sp>
    </p:spTree>
    <p:extLst>
      <p:ext uri="{BB962C8B-B14F-4D97-AF65-F5344CB8AC3E}">
        <p14:creationId xmlns:p14="http://schemas.microsoft.com/office/powerpoint/2010/main" val="2083750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t>
            </a:r>
          </a:p>
          <a:p>
            <a:endParaRPr lang="en-US" dirty="0"/>
          </a:p>
          <a:p>
            <a:r>
              <a:rPr lang="en-US" dirty="0"/>
              <a:t>Trauma-Informed, Trauma-Sensitivity, are these the right words for the work we are doing?</a:t>
            </a:r>
          </a:p>
          <a:p>
            <a:endParaRPr lang="en-US" baseline="0" dirty="0"/>
          </a:p>
          <a:p>
            <a:r>
              <a:rPr lang="en-US" baseline="0" dirty="0"/>
              <a:t>Trauma informed is really a lens or series of behaviors. Like to reframe and focus on the outcome: resiliency, strength, brilliance. Without bypassing. Getting the instructor to tolerate </a:t>
            </a:r>
            <a:r>
              <a:rPr lang="en-US" baseline="0" dirty="0" err="1"/>
              <a:t>choicemaking</a:t>
            </a:r>
            <a:r>
              <a:rPr lang="en-US" baseline="0" dirty="0"/>
              <a:t> by the students. </a:t>
            </a:r>
          </a:p>
          <a:p>
            <a:endParaRPr lang="en-US" baseline="0" dirty="0"/>
          </a:p>
          <a:p>
            <a:r>
              <a:rPr lang="en-US" baseline="0" dirty="0"/>
              <a:t>Make link to healing centered-engagement</a:t>
            </a:r>
            <a:endParaRPr lang="en-US" dirty="0"/>
          </a:p>
        </p:txBody>
      </p:sp>
      <p:sp>
        <p:nvSpPr>
          <p:cNvPr id="4" name="Slide Number Placeholder 3"/>
          <p:cNvSpPr>
            <a:spLocks noGrp="1"/>
          </p:cNvSpPr>
          <p:nvPr>
            <p:ph type="sldNum" sz="quarter" idx="10"/>
          </p:nvPr>
        </p:nvSpPr>
        <p:spPr/>
        <p:txBody>
          <a:bodyPr/>
          <a:lstStyle/>
          <a:p>
            <a:fld id="{9325DD73-6F23-914E-B89F-0338A4F9DF47}" type="slidenum">
              <a:rPr lang="en-US" smtClean="0"/>
              <a:t>10</a:t>
            </a:fld>
            <a:endParaRPr lang="en-US"/>
          </a:p>
        </p:txBody>
      </p:sp>
    </p:spTree>
    <p:extLst>
      <p:ext uri="{BB962C8B-B14F-4D97-AF65-F5344CB8AC3E}">
        <p14:creationId xmlns:p14="http://schemas.microsoft.com/office/powerpoint/2010/main" val="1130929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t>
            </a:r>
            <a:br>
              <a:rPr lang="en-US" dirty="0"/>
            </a:br>
            <a:br>
              <a:rPr lang="en-US" dirty="0"/>
            </a:br>
            <a:r>
              <a:rPr lang="en-US" dirty="0"/>
              <a:t>This is done through a social justice framework</a:t>
            </a:r>
          </a:p>
        </p:txBody>
      </p:sp>
      <p:sp>
        <p:nvSpPr>
          <p:cNvPr id="4" name="Slide Number Placeholder 3"/>
          <p:cNvSpPr>
            <a:spLocks noGrp="1"/>
          </p:cNvSpPr>
          <p:nvPr>
            <p:ph type="sldNum" sz="quarter" idx="10"/>
          </p:nvPr>
        </p:nvSpPr>
        <p:spPr/>
        <p:txBody>
          <a:bodyPr/>
          <a:lstStyle/>
          <a:p>
            <a:fld id="{C00250DD-54C2-494B-94BF-A1905C7667B6}" type="slidenum">
              <a:rPr lang="en-US" smtClean="0"/>
              <a:t>11</a:t>
            </a:fld>
            <a:endParaRPr lang="en-US"/>
          </a:p>
        </p:txBody>
      </p:sp>
    </p:spTree>
    <p:extLst>
      <p:ext uri="{BB962C8B-B14F-4D97-AF65-F5344CB8AC3E}">
        <p14:creationId xmlns:p14="http://schemas.microsoft.com/office/powerpoint/2010/main" val="2221567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RV</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do not know what people are carrying. Let’s not “other” people with trauma. BANDAID.</a:t>
            </a:r>
            <a:r>
              <a:rPr lang="en-US" sz="1200" b="0" i="0" kern="1200" baseline="0" dirty="0">
                <a:solidFill>
                  <a:schemeClr val="tx1"/>
                </a:solidFill>
                <a:effectLst/>
                <a:latin typeface="+mn-lt"/>
                <a:ea typeface="+mn-ea"/>
                <a:cs typeface="+mn-cs"/>
              </a:rPr>
              <a:t> How do we get to systemic change?</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Impact of trauma more felt by POC, cash poor, unhoused, immigrants, LGBTQIA, people with disability </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SAFE vs BRAVE Space. We can’t guarantee 100% safety, but we can try.</a:t>
            </a:r>
          </a:p>
          <a:p>
            <a:endParaRPr lang="en-US" dirty="0"/>
          </a:p>
          <a:p>
            <a:r>
              <a:rPr lang="en-US" sz="1200" b="0" i="0" kern="1200" dirty="0">
                <a:solidFill>
                  <a:schemeClr val="tx1"/>
                </a:solidFill>
                <a:effectLst/>
                <a:latin typeface="+mn-lt"/>
                <a:ea typeface="+mn-ea"/>
                <a:cs typeface="+mn-cs"/>
              </a:rPr>
              <a:t>When trauma goes unrecognized, it can be difficult to understand students’ behaviors or attitudes</a:t>
            </a:r>
          </a:p>
          <a:p>
            <a:br>
              <a:rPr lang="en-US" dirty="0"/>
            </a:br>
            <a:endParaRPr lang="en-US" dirty="0"/>
          </a:p>
        </p:txBody>
      </p:sp>
      <p:sp>
        <p:nvSpPr>
          <p:cNvPr id="4" name="Slide Number Placeholder 3"/>
          <p:cNvSpPr>
            <a:spLocks noGrp="1"/>
          </p:cNvSpPr>
          <p:nvPr>
            <p:ph type="sldNum" sz="quarter" idx="10"/>
          </p:nvPr>
        </p:nvSpPr>
        <p:spPr/>
        <p:txBody>
          <a:bodyPr/>
          <a:lstStyle/>
          <a:p>
            <a:fld id="{9325DD73-6F23-914E-B89F-0338A4F9DF47}" type="slidenum">
              <a:rPr lang="en-US" smtClean="0"/>
              <a:t>12</a:t>
            </a:fld>
            <a:endParaRPr lang="en-US"/>
          </a:p>
        </p:txBody>
      </p:sp>
    </p:spTree>
    <p:extLst>
      <p:ext uri="{BB962C8B-B14F-4D97-AF65-F5344CB8AC3E}">
        <p14:creationId xmlns:p14="http://schemas.microsoft.com/office/powerpoint/2010/main" val="1511068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News Gothic MT"/>
                <a:cs typeface="News Gothic MT"/>
              </a:rPr>
              <a:t>AP</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News Gothic MT"/>
              <a:cs typeface="News Gothic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News Gothic MT"/>
                <a:cs typeface="News Gothic MT"/>
              </a:rPr>
              <a:t>Relevant to this audience. Not try to focus on people being broken, and not reinforce stereotypes.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News Gothic MT"/>
              <a:cs typeface="News Gothic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News Gothic MT"/>
                <a:cs typeface="News Gothic MT"/>
              </a:rPr>
              <a:t>INTENT OVER IMPACT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News Gothic MT"/>
                <a:cs typeface="News Gothic MT"/>
              </a:rPr>
              <a:t>Who are our nation’s teachers?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News Gothic MT"/>
              <a:cs typeface="News Gothic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News Gothic MT"/>
                <a:cs typeface="News Gothic MT"/>
              </a:rPr>
              <a:t>Black students are 3.5x more likely to be suspended than whites.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News Gothic MT"/>
              <a:cs typeface="News Gothic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News Gothic MT"/>
                <a:cs typeface="News Gothic MT"/>
              </a:rPr>
              <a:t>Black and Latino students are 2x as likely to NOT graduate high school as whites.</a:t>
            </a:r>
          </a:p>
          <a:p>
            <a:r>
              <a:rPr lang="en-US" dirty="0"/>
              <a:t>Native youth</a:t>
            </a:r>
            <a:r>
              <a:rPr lang="en-US" baseline="0" dirty="0"/>
              <a:t> 1.5x more likely to be incarcerated and sentenced as adults. </a:t>
            </a:r>
          </a:p>
          <a:p>
            <a:r>
              <a:rPr lang="en-US" sz="1200" b="0" i="0" kern="1200" dirty="0">
                <a:solidFill>
                  <a:schemeClr val="tx1"/>
                </a:solidFill>
                <a:effectLst/>
                <a:latin typeface="+mn-lt"/>
                <a:ea typeface="+mn-ea"/>
                <a:cs typeface="+mn-cs"/>
              </a:rPr>
              <a:t>American Indian/Alaska Native youth are 50 percent more likely than whites to receive the most punitive measures. </a:t>
            </a:r>
            <a:endParaRPr lang="en-US" dirty="0"/>
          </a:p>
        </p:txBody>
      </p:sp>
      <p:sp>
        <p:nvSpPr>
          <p:cNvPr id="4" name="Slide Number Placeholder 3"/>
          <p:cNvSpPr>
            <a:spLocks noGrp="1"/>
          </p:cNvSpPr>
          <p:nvPr>
            <p:ph type="sldNum" sz="quarter" idx="10"/>
          </p:nvPr>
        </p:nvSpPr>
        <p:spPr/>
        <p:txBody>
          <a:bodyPr/>
          <a:lstStyle/>
          <a:p>
            <a:fld id="{22D02FE6-7D67-1E41-A5D0-42262D722AD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70208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RV</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FEEL YOUR FEET ON THE FLOOR. TAKE A BREATH IN THRU NOSE AND OUT THRU MOUTH.</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One of the KEYS to get IN. Bottom Up Approach rather than Top Down. All you need is your body, no extra things needed.</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Using our body and giving people tools before trauma happens makes them more resilient when something traumatic occurs. Reading bodies cues, feeling the breath, most of our students have been cut off from or never been shown how to do this. </a:t>
            </a: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A7F448-34B8-704A-84D5-2B3749382717}" type="slidenum">
              <a:rPr lang="en-US" smtClean="0"/>
              <a:t>14</a:t>
            </a:fld>
            <a:endParaRPr lang="en-US"/>
          </a:p>
        </p:txBody>
      </p:sp>
    </p:spTree>
    <p:extLst>
      <p:ext uri="{BB962C8B-B14F-4D97-AF65-F5344CB8AC3E}">
        <p14:creationId xmlns:p14="http://schemas.microsoft.com/office/powerpoint/2010/main" val="526088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RV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Give a quick overview and visit some concepts on the brain and nervous system.</a:t>
            </a: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Open and closed fist example. </a:t>
            </a:r>
            <a:r>
              <a:rPr lang="en-US" baseline="0" dirty="0"/>
              <a:t>When fist opens, we don’t have access to higher brain/neo-cortex</a:t>
            </a: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Smoke detector. </a:t>
            </a:r>
            <a:r>
              <a:rPr lang="en-US" sz="1200" kern="1200" dirty="0">
                <a:solidFill>
                  <a:schemeClr val="tx1"/>
                </a:solidFill>
                <a:effectLst/>
                <a:latin typeface="+mn-lt"/>
                <a:ea typeface="+mn-ea"/>
                <a:cs typeface="+mn-cs"/>
              </a:rPr>
              <a:t>Right now your nervous system is working.</a:t>
            </a:r>
          </a:p>
          <a:p>
            <a:endParaRPr lang="en-US" sz="1200" kern="1200" dirty="0">
              <a:solidFill>
                <a:schemeClr val="tx1"/>
              </a:solidFill>
              <a:effectLst/>
              <a:latin typeface="+mn-lt"/>
              <a:ea typeface="+mn-ea"/>
              <a:cs typeface="+mn-cs"/>
            </a:endParaRPr>
          </a:p>
          <a:p>
            <a:pPr marL="342900" indent="-342900">
              <a:buFont typeface="+mj-lt"/>
              <a:buAutoNum type="arabicPeriod"/>
            </a:pPr>
            <a:r>
              <a:rPr lang="en-US" dirty="0">
                <a:cs typeface="Helvetica Neue Light"/>
              </a:rPr>
              <a:t>Tend Befriend</a:t>
            </a:r>
          </a:p>
          <a:p>
            <a:pPr marL="342900" indent="-342900">
              <a:buFont typeface="+mj-lt"/>
              <a:buAutoNum type="arabicPeriod"/>
            </a:pPr>
            <a:r>
              <a:rPr lang="en-US" dirty="0">
                <a:cs typeface="Helvetica Neue Light"/>
              </a:rPr>
              <a:t>Sympathetic Nervous System: Action, Fight or Flight - Parasympathetic Nervous System: Rest &amp; Digest</a:t>
            </a:r>
          </a:p>
          <a:p>
            <a:pPr marL="342900" indent="-342900">
              <a:buFont typeface="+mj-lt"/>
              <a:buAutoNum type="arabicPeriod"/>
            </a:pPr>
            <a:r>
              <a:rPr lang="en-US" dirty="0">
                <a:cs typeface="Helvetica Neue Light"/>
              </a:rPr>
              <a:t>Freeze- submit</a:t>
            </a:r>
          </a:p>
          <a:p>
            <a:pPr marL="342900" indent="-342900">
              <a:buFont typeface="+mj-lt"/>
              <a:buAutoNum type="arabicPeriod"/>
            </a:pPr>
            <a:endParaRPr lang="en-US" dirty="0">
              <a:cs typeface="Helvetica Neue Light"/>
            </a:endParaRPr>
          </a:p>
          <a:p>
            <a:r>
              <a:rPr lang="en-US" sz="1200" b="1" kern="1200" dirty="0">
                <a:solidFill>
                  <a:schemeClr val="tx1"/>
                </a:solidFill>
                <a:effectLst/>
                <a:latin typeface="+mn-lt"/>
                <a:ea typeface="+mn-ea"/>
                <a:cs typeface="+mn-cs"/>
              </a:rPr>
              <a:t>When we perceive or experience a threat, one of three things happens: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Try to solve issue through social connection.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Run to safety or fight off the danger. Running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fighting discharges the energy</a:t>
            </a:r>
            <a:r>
              <a:rPr lang="en-US" sz="1200" kern="1200" baseline="0" dirty="0">
                <a:solidFill>
                  <a:schemeClr val="tx1"/>
                </a:solidFill>
                <a:effectLst/>
                <a:latin typeface="+mn-lt"/>
                <a:ea typeface="+mn-ea"/>
                <a:cs typeface="+mn-cs"/>
              </a:rPr>
              <a:t> through physical exertion.</a:t>
            </a:r>
            <a:r>
              <a:rPr lang="en-US" sz="1200" kern="1200" dirty="0">
                <a:solidFill>
                  <a:schemeClr val="tx1"/>
                </a:solidFill>
                <a:effectLst/>
                <a:latin typeface="+mn-lt"/>
                <a:ea typeface="+mn-ea"/>
                <a:cs typeface="+mn-cs"/>
              </a:rPr>
              <a:t> and once you’re safe again, your</a:t>
            </a:r>
            <a:r>
              <a:rPr lang="en-US" sz="1200" kern="1200" baseline="0" dirty="0">
                <a:solidFill>
                  <a:schemeClr val="tx1"/>
                </a:solidFill>
                <a:effectLst/>
                <a:latin typeface="+mn-lt"/>
                <a:ea typeface="+mn-ea"/>
                <a:cs typeface="+mn-cs"/>
              </a:rPr>
              <a:t> body</a:t>
            </a:r>
            <a:r>
              <a:rPr lang="en-US" sz="1200" kern="1200" dirty="0">
                <a:solidFill>
                  <a:schemeClr val="tx1"/>
                </a:solidFill>
                <a:effectLst/>
                <a:latin typeface="+mn-lt"/>
                <a:ea typeface="+mn-ea"/>
                <a:cs typeface="+mn-cs"/>
              </a:rPr>
              <a:t> returns to homeostasis as the parasympathetic nervous system takes over, producing dopamine and serotonin. You might be a little shaken up, but over time, your body calms and you can relax.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if the danger is inescapable? FREEZE or SUBMIT response. Once the danger has passed, the nervous system still needs to discharge all the activation that has built up. Animals in the wild will shake for a few minutes when this happens. Then they walk off on their merry way feeling fine. Humans will often override this natural instinctive response to shake because it scares them. Instead they will try and forget about the event. But the body remembers, and until all that activation is discharged, the nervous system can remain dysregulated.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SHAKE/ROCK body exercise. Push hands away from body exercise.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Sympathetic nervous system response is not bad. We need 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We are living with incredible amounts of toxic stress, especially marginalized groups.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What happens when our nervous system</a:t>
            </a:r>
            <a:r>
              <a:rPr lang="en-US" baseline="0" dirty="0"/>
              <a:t> is overloaded by trauma?</a:t>
            </a:r>
            <a:br>
              <a:rPr lang="en-US" baseline="0"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DOES THIS SHOW UP IN YOUR WORK?</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8A7F448-34B8-704A-84D5-2B3749382717}" type="slidenum">
              <a:rPr lang="en-US" smtClean="0"/>
              <a:t>15</a:t>
            </a:fld>
            <a:endParaRPr lang="en-US"/>
          </a:p>
        </p:txBody>
      </p:sp>
    </p:spTree>
    <p:extLst>
      <p:ext uri="{BB962C8B-B14F-4D97-AF65-F5344CB8AC3E}">
        <p14:creationId xmlns:p14="http://schemas.microsoft.com/office/powerpoint/2010/main" val="1582535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RV</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of BRAIN STUFF</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Polyvagal theory. Building on the original binary model of parasympathetic. Now there are three</a:t>
            </a:r>
            <a:r>
              <a:rPr lang="en-US" sz="1200" b="1" kern="1200" baseline="0" dirty="0">
                <a:solidFill>
                  <a:schemeClr val="tx1"/>
                </a:solidFill>
                <a:effectLst/>
                <a:latin typeface="+mn-lt"/>
                <a:ea typeface="+mn-ea"/>
                <a:cs typeface="+mn-cs"/>
              </a:rPr>
              <a:t> layers.</a:t>
            </a:r>
          </a:p>
          <a:p>
            <a:r>
              <a:rPr lang="en-US" sz="1200" b="0" kern="1200" dirty="0">
                <a:solidFill>
                  <a:schemeClr val="tx1"/>
                </a:solidFill>
                <a:effectLst/>
                <a:latin typeface="+mn-lt"/>
                <a:ea typeface="+mn-ea"/>
                <a:cs typeface="+mn-cs"/>
              </a:rPr>
              <a:t>primitive, unmyelinated </a:t>
            </a:r>
            <a:r>
              <a:rPr lang="en-US" sz="1200" b="0" kern="1200" dirty="0" err="1">
                <a:solidFill>
                  <a:schemeClr val="tx1"/>
                </a:solidFill>
                <a:effectLst/>
                <a:latin typeface="+mn-lt"/>
                <a:ea typeface="+mn-ea"/>
                <a:cs typeface="+mn-cs"/>
              </a:rPr>
              <a:t>vagus</a:t>
            </a:r>
            <a:r>
              <a:rPr lang="en-US" sz="1200" b="0" kern="1200" dirty="0">
                <a:solidFill>
                  <a:schemeClr val="tx1"/>
                </a:solidFill>
                <a:effectLst/>
                <a:latin typeface="+mn-lt"/>
                <a:ea typeface="+mn-ea"/>
                <a:cs typeface="+mn-cs"/>
              </a:rPr>
              <a:t> related to conservation of metabolic resources, to a sympathetic-adrenal system involved in mobilization strategies, to a myelinated </a:t>
            </a:r>
            <a:r>
              <a:rPr lang="en-US" sz="1200" b="0" kern="1200" dirty="0" err="1">
                <a:solidFill>
                  <a:schemeClr val="tx1"/>
                </a:solidFill>
                <a:effectLst/>
                <a:latin typeface="+mn-lt"/>
                <a:ea typeface="+mn-ea"/>
                <a:cs typeface="+mn-cs"/>
              </a:rPr>
              <a:t>vagus</a:t>
            </a:r>
            <a:r>
              <a:rPr lang="en-US" sz="1200" b="0" kern="1200" dirty="0">
                <a:solidFill>
                  <a:schemeClr val="tx1"/>
                </a:solidFill>
                <a:effectLst/>
                <a:latin typeface="+mn-lt"/>
                <a:ea typeface="+mn-ea"/>
                <a:cs typeface="+mn-cs"/>
              </a:rPr>
              <a:t> related to modulating calm bodily states and social engagement behaviors.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One circuit may override another. We usually react with our newest system, and if that doesn't work, we try an older one, then the oldest.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theory is that the system reacts to real world challenges in a hierarchical manner, and not in a balanced manner. It is no longer just a sympathetic/parasympathetic system in balance. It's actually a hierarchical system. The hierarchy emphasizes that the newer "circuits" inhibit the older ones. We use the newest circuit to promote calm states, to self-soothe and to engage. When this doesn't work, we use the sympathetic-adrenal system to mobilize for fight and flight behaviors. And when that doesn't work, we use a very old vagal system, the freeze or shutdown system. So the theory states that our physiological responses are hierarchically organized in the way we react to challenge, and the hierarchy of reactions follows the sequence in which the systems evolved. Additionally, </a:t>
            </a:r>
            <a:r>
              <a:rPr lang="en-US" sz="1200" b="1" kern="1200" dirty="0">
                <a:solidFill>
                  <a:schemeClr val="tx1"/>
                </a:solidFill>
                <a:effectLst/>
                <a:latin typeface="+mn-lt"/>
                <a:ea typeface="+mn-ea"/>
                <a:cs typeface="+mn-cs"/>
              </a:rPr>
              <a:t>the linkage between the nerves that regulate the face and the nerves that regulate the heart and lungs implies that we can use the facial muscles to calm us down</a:t>
            </a:r>
            <a:r>
              <a:rPr lang="en-US" sz="1200" kern="1200" dirty="0">
                <a:solidFill>
                  <a:schemeClr val="tx1"/>
                </a:solidFill>
                <a:effectLst/>
                <a:latin typeface="+mn-lt"/>
                <a:ea typeface="+mn-ea"/>
                <a:cs typeface="+mn-cs"/>
              </a:rPr>
              <a:t>. Think about it: when we're stressed or anxious, we use our facial muscles, which include the ears. We eat or drink, we listen to music, and we talk to people to calm down. </a:t>
            </a:r>
          </a:p>
          <a:p>
            <a:endParaRPr lang="en-US" dirty="0"/>
          </a:p>
        </p:txBody>
      </p:sp>
      <p:sp>
        <p:nvSpPr>
          <p:cNvPr id="4" name="Slide Number Placeholder 3"/>
          <p:cNvSpPr>
            <a:spLocks noGrp="1"/>
          </p:cNvSpPr>
          <p:nvPr>
            <p:ph type="sldNum" sz="quarter" idx="10"/>
          </p:nvPr>
        </p:nvSpPr>
        <p:spPr/>
        <p:txBody>
          <a:bodyPr/>
          <a:lstStyle/>
          <a:p>
            <a:fld id="{38A7F448-34B8-704A-84D5-2B3749382717}" type="slidenum">
              <a:rPr lang="en-US" smtClean="0"/>
              <a:t>16</a:t>
            </a:fld>
            <a:endParaRPr lang="en-US"/>
          </a:p>
        </p:txBody>
      </p:sp>
    </p:spTree>
    <p:extLst>
      <p:ext uri="{BB962C8B-B14F-4D97-AF65-F5344CB8AC3E}">
        <p14:creationId xmlns:p14="http://schemas.microsoft.com/office/powerpoint/2010/main" val="719385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physically, socially, psychologically. Compromised immune system. Substance Abuse. Depression and PTSD. Results in Heart Disease. Breakdown in Community. Social Isolation </a:t>
            </a:r>
            <a:r>
              <a:rPr lang="mr-IN" dirty="0"/>
              <a:t>–</a:t>
            </a:r>
            <a:r>
              <a:rPr lang="en-US" dirty="0"/>
              <a:t> Lack of Self Worth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Childhood abuse and other extreme stressors can have lasting effects on brain areas involved in memory and emotion. The hippocampus is a brain area involved in learning and memory that is particularly sensitive to stress.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Scans show that the part of the brain responsible for experiencing what happens in the present moment—the medial prefrontal cortex—shuts down during stress. (On the other hand, Moore cites research conducted at Harvard on mindfulness meditation, where the medial prefrontal cortex lights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people turn to medication, drugs, food, and alcohol to deal with these states of being. But, of course, these external substances don’t address the root cause.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WHERE YOGA COMES IN OR WHATEVER YOU WANT TO CALL IT</a:t>
            </a:r>
          </a:p>
          <a:p>
            <a:endParaRPr lang="en-US" dirty="0"/>
          </a:p>
        </p:txBody>
      </p:sp>
      <p:sp>
        <p:nvSpPr>
          <p:cNvPr id="4" name="Slide Number Placeholder 3"/>
          <p:cNvSpPr>
            <a:spLocks noGrp="1"/>
          </p:cNvSpPr>
          <p:nvPr>
            <p:ph type="sldNum" sz="quarter" idx="10"/>
          </p:nvPr>
        </p:nvSpPr>
        <p:spPr/>
        <p:txBody>
          <a:bodyPr/>
          <a:lstStyle/>
          <a:p>
            <a:fld id="{C00250DD-54C2-494B-94BF-A1905C7667B6}" type="slidenum">
              <a:rPr lang="en-US" smtClean="0"/>
              <a:t>17</a:t>
            </a:fld>
            <a:endParaRPr lang="en-US"/>
          </a:p>
        </p:txBody>
      </p:sp>
    </p:spTree>
    <p:extLst>
      <p:ext uri="{BB962C8B-B14F-4D97-AF65-F5344CB8AC3E}">
        <p14:creationId xmlns:p14="http://schemas.microsoft.com/office/powerpoint/2010/main" val="2955872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Trauma-Informed yoga is helpful for everyday life. “Trauma is a condition under which your body continues to get triggered into living an old situation as if you were back there again,”” explains van der Kolk, who has worked with many types of trauma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Trauma is in the body. </a:t>
            </a:r>
            <a:r>
              <a:rPr lang="en-US" sz="1200" kern="1200" dirty="0">
                <a:solidFill>
                  <a:schemeClr val="tx1"/>
                </a:solidFill>
                <a:effectLst/>
                <a:latin typeface="+mn-lt"/>
                <a:ea typeface="+mn-ea"/>
                <a:cs typeface="+mn-cs"/>
              </a:rPr>
              <a:t>Traumatic experiences primarily impact the lower brain. Unresolved trauma has to do with an incomplete fight/flight response that can become the source of dysregulation or over-activation of the nervous system (see Figure 2). The limbic and reptilian parts of the brain rule the body and its processes. So if we try to use the neo-cortex, or rational part of the brain, to address trauma, we miss the mark. All three parts of the brain need to be addressed to heal trauma. This is why yoga and mind-body practices are so powerful is addressing the suffering that trauma can cause.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people experience trauma, often there has been a boundary violation. </a:t>
            </a:r>
            <a:r>
              <a:rPr lang="en-US" baseline="0" dirty="0"/>
              <a:t>Yoga makes our nervous system more efficient. Self regulate.</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00250DD-54C2-494B-94BF-A1905C7667B6}" type="slidenum">
              <a:rPr lang="en-US" smtClean="0"/>
              <a:t>18</a:t>
            </a:fld>
            <a:endParaRPr lang="en-US"/>
          </a:p>
        </p:txBody>
      </p:sp>
    </p:spTree>
    <p:extLst>
      <p:ext uri="{BB962C8B-B14F-4D97-AF65-F5344CB8AC3E}">
        <p14:creationId xmlns:p14="http://schemas.microsoft.com/office/powerpoint/2010/main" val="47087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BROADEST SENSE</a:t>
            </a:r>
          </a:p>
        </p:txBody>
      </p:sp>
      <p:sp>
        <p:nvSpPr>
          <p:cNvPr id="4" name="Slide Number Placeholder 3"/>
          <p:cNvSpPr>
            <a:spLocks noGrp="1"/>
          </p:cNvSpPr>
          <p:nvPr>
            <p:ph type="sldNum" sz="quarter" idx="10"/>
          </p:nvPr>
        </p:nvSpPr>
        <p:spPr/>
        <p:txBody>
          <a:bodyPr/>
          <a:lstStyle/>
          <a:p>
            <a:fld id="{9325DD73-6F23-914E-B89F-0338A4F9DF47}" type="slidenum">
              <a:rPr lang="en-US" smtClean="0"/>
              <a:t>19</a:t>
            </a:fld>
            <a:endParaRPr lang="en-US"/>
          </a:p>
        </p:txBody>
      </p:sp>
    </p:spTree>
    <p:extLst>
      <p:ext uri="{BB962C8B-B14F-4D97-AF65-F5344CB8AC3E}">
        <p14:creationId xmlns:p14="http://schemas.microsoft.com/office/powerpoint/2010/main" val="27683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Welcome!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Introduction of ourselves: Name, title, pronouns, race, teaching background</a:t>
            </a:r>
            <a:endParaRPr lang="en-US" sz="18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ORIENTING: Check who is in the room: educators, yogis?</a:t>
            </a:r>
            <a:endParaRPr lang="en-US" sz="1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0250DD-54C2-494B-94BF-A1905C7667B6}" type="slidenum">
              <a:rPr lang="en-US" smtClean="0"/>
              <a:t>2</a:t>
            </a:fld>
            <a:endParaRPr lang="en-US"/>
          </a:p>
        </p:txBody>
      </p:sp>
    </p:spTree>
    <p:extLst>
      <p:ext uri="{BB962C8B-B14F-4D97-AF65-F5344CB8AC3E}">
        <p14:creationId xmlns:p14="http://schemas.microsoft.com/office/powerpoint/2010/main" val="3411934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 WALK PEOPLE THROUGH 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an instructor, use facial expression, intonation, hand gestures, to show what “regulation” looks like.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“Feel your feet on the floor”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“Notice the strength in your legs”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“Feel your sit bones (shins/ butt) on the floor” “Imagine roots going into the earth”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does that feel like in your body?”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“Where do you feel the stretch?”</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“Notice your sensations- look for things that are tight, tingling, hot/ cold”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25DD73-6F23-914E-B89F-0338A4F9DF47}" type="slidenum">
              <a:rPr lang="en-US" smtClean="0"/>
              <a:t>20</a:t>
            </a:fld>
            <a:endParaRPr lang="en-US"/>
          </a:p>
        </p:txBody>
      </p:sp>
    </p:spTree>
    <p:extLst>
      <p:ext uri="{BB962C8B-B14F-4D97-AF65-F5344CB8AC3E}">
        <p14:creationId xmlns:p14="http://schemas.microsoft.com/office/powerpoint/2010/main" val="576988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RV</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"Why aren't you smiling?" or "Try to listen better" or "Look in my eyes," when these behaviors are absent. Often treatment programs attempt to teach clients to make eye contact. But teaching someone to make eye contact is often virtually impossible when the individual has a disorder, such as autism or bipolar disorder, because the neural system controlling spontaneous eye gaze is turned off.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not related to a cognitive process. It's a physiological reaction that involves the nervous system. It's not a conscious reaction; most people who feel that way would rather not feel that way. They just can't turn it off. </a:t>
            </a:r>
            <a:r>
              <a:rPr lang="en-US" sz="1200" b="1" kern="1200" dirty="0">
                <a:solidFill>
                  <a:schemeClr val="tx1"/>
                </a:solidFill>
                <a:effectLst/>
                <a:latin typeface="+mn-lt"/>
                <a:ea typeface="+mn-ea"/>
                <a:cs typeface="+mn-cs"/>
              </a:rPr>
              <a:t>We have to understand that these feelings are physiological events, triggered by specific neural circuits, and we need to figure out how to recruit the neural circuits that promote social behavior.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Social behavior can be used to calm people down and to support health, growth and restoration</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325DD73-6F23-914E-B89F-0338A4F9DF47}" type="slidenum">
              <a:rPr lang="en-US" smtClean="0"/>
              <a:t>21</a:t>
            </a:fld>
            <a:endParaRPr lang="en-US"/>
          </a:p>
        </p:txBody>
      </p:sp>
    </p:spTree>
    <p:extLst>
      <p:ext uri="{BB962C8B-B14F-4D97-AF65-F5344CB8AC3E}">
        <p14:creationId xmlns:p14="http://schemas.microsoft.com/office/powerpoint/2010/main" val="1975888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t>
            </a:r>
          </a:p>
          <a:p>
            <a:endParaRPr lang="en-US" dirty="0"/>
          </a:p>
          <a:p>
            <a:r>
              <a:rPr lang="en-US" dirty="0"/>
              <a:t>COME UP WITH EXAMPLES OF HOW TO DO IT AN DHOW NOT.</a:t>
            </a:r>
          </a:p>
          <a:p>
            <a:endParaRPr lang="en-US" dirty="0"/>
          </a:p>
          <a:p>
            <a:r>
              <a:rPr lang="en-US" dirty="0"/>
              <a:t>Go through braindance</a:t>
            </a:r>
          </a:p>
          <a:p>
            <a:r>
              <a:rPr lang="en-US" dirty="0"/>
              <a:t>Breath * Tactile  * Core-Distal  * Head-Tail * Upper-Lower *  Body-Side *  Vertical-Horizontal Eye tracking  * Cross-Lateral *Vestibular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Dialogue with students</a:t>
            </a:r>
            <a:endParaRPr lang="en-US"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Who health is for?</a:t>
            </a:r>
            <a:endParaRPr lang="en-US" sz="1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25DD73-6F23-914E-B89F-0338A4F9DF47}" type="slidenum">
              <a:rPr lang="en-US" smtClean="0"/>
              <a:t>22</a:t>
            </a:fld>
            <a:endParaRPr lang="en-US"/>
          </a:p>
        </p:txBody>
      </p:sp>
    </p:spTree>
    <p:extLst>
      <p:ext uri="{BB962C8B-B14F-4D97-AF65-F5344CB8AC3E}">
        <p14:creationId xmlns:p14="http://schemas.microsoft.com/office/powerpoint/2010/main" val="805679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RV </a:t>
            </a:r>
          </a:p>
          <a:p>
            <a:endParaRPr lang="en-US" dirty="0"/>
          </a:p>
          <a:p>
            <a:r>
              <a:rPr lang="en-US" dirty="0"/>
              <a:t>Movement: Seated sequence from handout</a:t>
            </a:r>
          </a:p>
          <a:p>
            <a:endParaRPr lang="en-US" dirty="0"/>
          </a:p>
          <a:p>
            <a:endParaRPr lang="en-US" dirty="0"/>
          </a:p>
          <a:p>
            <a:r>
              <a:rPr lang="en-US" dirty="0"/>
              <a:t>Tell people we are going to be in </a:t>
            </a:r>
            <a:r>
              <a:rPr lang="en-US" dirty="0" err="1"/>
              <a:t>savasana</a:t>
            </a:r>
            <a:r>
              <a:rPr lang="en-US" baseline="0" dirty="0"/>
              <a:t> for 5 minutes</a:t>
            </a:r>
          </a:p>
          <a:p>
            <a:r>
              <a:rPr lang="en-US" baseline="0" dirty="0"/>
              <a:t>We are going to do this pose two times. </a:t>
            </a:r>
            <a:endParaRPr lang="en-US" dirty="0"/>
          </a:p>
          <a:p>
            <a:r>
              <a:rPr lang="en-US" dirty="0"/>
              <a:t>Guide people through transitions </a:t>
            </a:r>
          </a:p>
          <a:p>
            <a:r>
              <a:rPr lang="en-US" dirty="0"/>
              <a:t>Have people do a movement</a:t>
            </a:r>
            <a:r>
              <a:rPr lang="en-US" baseline="0" dirty="0"/>
              <a:t> and then tell students: we’ll do this two more times. Or hold for two more breaths. </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9325DD73-6F23-914E-B89F-0338A4F9DF47}" type="slidenum">
              <a:rPr lang="en-US" smtClean="0"/>
              <a:t>23</a:t>
            </a:fld>
            <a:endParaRPr lang="en-US"/>
          </a:p>
        </p:txBody>
      </p:sp>
    </p:spTree>
    <p:extLst>
      <p:ext uri="{BB962C8B-B14F-4D97-AF65-F5344CB8AC3E}">
        <p14:creationId xmlns:p14="http://schemas.microsoft.com/office/powerpoint/2010/main" val="27282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AP Body Scan  - great self care tool</a:t>
            </a:r>
          </a:p>
          <a:p>
            <a:r>
              <a:rPr lang="en-US" dirty="0"/>
              <a:t>RV Light stream meditation</a:t>
            </a:r>
          </a:p>
        </p:txBody>
      </p:sp>
      <p:sp>
        <p:nvSpPr>
          <p:cNvPr id="4" name="Slide Number Placeholder 3"/>
          <p:cNvSpPr>
            <a:spLocks noGrp="1"/>
          </p:cNvSpPr>
          <p:nvPr>
            <p:ph type="sldNum" sz="quarter" idx="10"/>
          </p:nvPr>
        </p:nvSpPr>
        <p:spPr/>
        <p:txBody>
          <a:bodyPr/>
          <a:lstStyle/>
          <a:p>
            <a:fld id="{9325DD73-6F23-914E-B89F-0338A4F9DF47}" type="slidenum">
              <a:rPr lang="en-US" smtClean="0"/>
              <a:t>24</a:t>
            </a:fld>
            <a:endParaRPr lang="en-US"/>
          </a:p>
        </p:txBody>
      </p:sp>
    </p:spTree>
    <p:extLst>
      <p:ext uri="{BB962C8B-B14F-4D97-AF65-F5344CB8AC3E}">
        <p14:creationId xmlns:p14="http://schemas.microsoft.com/office/powerpoint/2010/main" val="1172146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t>
            </a:r>
          </a:p>
          <a:p>
            <a:endParaRPr lang="en-US" dirty="0"/>
          </a:p>
          <a:p>
            <a:r>
              <a:rPr lang="en-US" dirty="0"/>
              <a:t>MOVEMENT: Breathing exercise</a:t>
            </a:r>
          </a:p>
          <a:p>
            <a:endParaRPr lang="en-US" dirty="0"/>
          </a:p>
          <a:p>
            <a:r>
              <a:rPr lang="en-US" dirty="0"/>
              <a:t>DEMONSTRATE. Focu</a:t>
            </a:r>
            <a:r>
              <a:rPr lang="en-US" baseline="0" dirty="0"/>
              <a:t>s on calming breaths, not activation. Be cautious with breath retention. NO ujjayi. </a:t>
            </a:r>
            <a:endParaRPr lang="en-US" dirty="0"/>
          </a:p>
        </p:txBody>
      </p:sp>
      <p:sp>
        <p:nvSpPr>
          <p:cNvPr id="4" name="Slide Number Placeholder 3"/>
          <p:cNvSpPr>
            <a:spLocks noGrp="1"/>
          </p:cNvSpPr>
          <p:nvPr>
            <p:ph type="sldNum" sz="quarter" idx="10"/>
          </p:nvPr>
        </p:nvSpPr>
        <p:spPr/>
        <p:txBody>
          <a:bodyPr/>
          <a:lstStyle/>
          <a:p>
            <a:fld id="{9325DD73-6F23-914E-B89F-0338A4F9DF47}" type="slidenum">
              <a:rPr lang="en-US" smtClean="0"/>
              <a:t>25</a:t>
            </a:fld>
            <a:endParaRPr lang="en-US"/>
          </a:p>
        </p:txBody>
      </p:sp>
    </p:spTree>
    <p:extLst>
      <p:ext uri="{BB962C8B-B14F-4D97-AF65-F5344CB8AC3E}">
        <p14:creationId xmlns:p14="http://schemas.microsoft.com/office/powerpoint/2010/main" val="950789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back into your body can be very scary, please don’t push your students. These have been the</a:t>
            </a:r>
            <a:r>
              <a:rPr lang="en-US" baseline="0" dirty="0"/>
              <a:t> most safe for us, but always use discretion.</a:t>
            </a:r>
            <a:endParaRPr lang="en-US" dirty="0"/>
          </a:p>
          <a:p>
            <a:r>
              <a:rPr lang="en-US" dirty="0"/>
              <a:t>DEMONSTRATE with Photos</a:t>
            </a:r>
          </a:p>
          <a:p>
            <a:endParaRPr lang="en-US" dirty="0"/>
          </a:p>
          <a:p>
            <a:r>
              <a:rPr lang="en-US" dirty="0"/>
              <a:t>Rocking, moving in and out of poses</a:t>
            </a:r>
          </a:p>
          <a:p>
            <a:endParaRPr lang="en-US" dirty="0"/>
          </a:p>
          <a:p>
            <a:pPr lvl="1">
              <a:lnSpc>
                <a:spcPct val="100000"/>
              </a:lnSpc>
              <a:spcBef>
                <a:spcPts val="0"/>
              </a:spcBef>
              <a:spcAft>
                <a:spcPts val="0"/>
              </a:spcAft>
              <a:defRPr/>
            </a:pPr>
            <a:r>
              <a:rPr lang="en-US" i="0" dirty="0"/>
              <a:t>STANDING SHAPES such as mountain pose, warrior, extended side angle</a:t>
            </a:r>
          </a:p>
          <a:p>
            <a:pPr lvl="1">
              <a:lnSpc>
                <a:spcPct val="100000"/>
              </a:lnSpc>
              <a:spcBef>
                <a:spcPts val="0"/>
              </a:spcBef>
              <a:spcAft>
                <a:spcPts val="0"/>
              </a:spcAft>
              <a:defRPr/>
            </a:pPr>
            <a:r>
              <a:rPr lang="en-US" i="0" dirty="0"/>
              <a:t>BALANCE SHAPES: tree variation, rising onto balls of feet, high lunge can be a balance pose!, balancing on hands and knees, balancing on a block</a:t>
            </a:r>
          </a:p>
          <a:p>
            <a:pPr lvl="1">
              <a:lnSpc>
                <a:spcPct val="100000"/>
              </a:lnSpc>
              <a:spcBef>
                <a:spcPts val="0"/>
              </a:spcBef>
              <a:spcAft>
                <a:spcPts val="0"/>
              </a:spcAft>
              <a:defRPr/>
            </a:pPr>
            <a:r>
              <a:rPr lang="en-US" i="0" dirty="0"/>
              <a:t>GROUNDING SHAPES: chair, modified plank, side plank variations, squats, crocodile</a:t>
            </a:r>
          </a:p>
          <a:p>
            <a:pPr lvl="1">
              <a:lnSpc>
                <a:spcPct val="100000"/>
              </a:lnSpc>
              <a:spcBef>
                <a:spcPts val="0"/>
              </a:spcBef>
              <a:spcAft>
                <a:spcPts val="0"/>
              </a:spcAft>
              <a:defRPr/>
            </a:pPr>
            <a:r>
              <a:rPr lang="en-US" i="0" dirty="0"/>
              <a:t>SUPINE SHAPES: constructive rest, easy twists, knees to chest, bridge</a:t>
            </a:r>
          </a:p>
          <a:p>
            <a:endParaRPr lang="en-US" dirty="0"/>
          </a:p>
        </p:txBody>
      </p:sp>
      <p:sp>
        <p:nvSpPr>
          <p:cNvPr id="4" name="Slide Number Placeholder 3"/>
          <p:cNvSpPr>
            <a:spLocks noGrp="1"/>
          </p:cNvSpPr>
          <p:nvPr>
            <p:ph type="sldNum" sz="quarter" idx="10"/>
          </p:nvPr>
        </p:nvSpPr>
        <p:spPr/>
        <p:txBody>
          <a:bodyPr/>
          <a:lstStyle/>
          <a:p>
            <a:fld id="{9325DD73-6F23-914E-B89F-0338A4F9DF47}" type="slidenum">
              <a:rPr lang="en-US" smtClean="0"/>
              <a:t>26</a:t>
            </a:fld>
            <a:endParaRPr lang="en-US"/>
          </a:p>
        </p:txBody>
      </p:sp>
    </p:spTree>
    <p:extLst>
      <p:ext uri="{BB962C8B-B14F-4D97-AF65-F5344CB8AC3E}">
        <p14:creationId xmlns:p14="http://schemas.microsoft.com/office/powerpoint/2010/main" val="18571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RV Body weight shift exercise</a:t>
            </a:r>
          </a:p>
        </p:txBody>
      </p:sp>
      <p:sp>
        <p:nvSpPr>
          <p:cNvPr id="4" name="Slide Number Placeholder 3"/>
          <p:cNvSpPr>
            <a:spLocks noGrp="1"/>
          </p:cNvSpPr>
          <p:nvPr>
            <p:ph type="sldNum" sz="quarter" idx="10"/>
          </p:nvPr>
        </p:nvSpPr>
        <p:spPr/>
        <p:txBody>
          <a:bodyPr/>
          <a:lstStyle/>
          <a:p>
            <a:fld id="{C00250DD-54C2-494B-94BF-A1905C7667B6}" type="slidenum">
              <a:rPr lang="en-US" smtClean="0"/>
              <a:t>27</a:t>
            </a:fld>
            <a:endParaRPr lang="en-US"/>
          </a:p>
        </p:txBody>
      </p:sp>
    </p:spTree>
    <p:extLst>
      <p:ext uri="{BB962C8B-B14F-4D97-AF65-F5344CB8AC3E}">
        <p14:creationId xmlns:p14="http://schemas.microsoft.com/office/powerpoint/2010/main" val="2816508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5DD73-6F23-914E-B89F-0338A4F9DF47}" type="slidenum">
              <a:rPr lang="en-US" smtClean="0"/>
              <a:t>28</a:t>
            </a:fld>
            <a:endParaRPr lang="en-US"/>
          </a:p>
        </p:txBody>
      </p:sp>
    </p:spTree>
    <p:extLst>
      <p:ext uri="{BB962C8B-B14F-4D97-AF65-F5344CB8AC3E}">
        <p14:creationId xmlns:p14="http://schemas.microsoft.com/office/powerpoint/2010/main" val="246375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25DD73-6F23-914E-B89F-0338A4F9DF47}" type="slidenum">
              <a:rPr lang="en-US" smtClean="0"/>
              <a:t>29</a:t>
            </a:fld>
            <a:endParaRPr lang="en-US"/>
          </a:p>
        </p:txBody>
      </p:sp>
    </p:spTree>
    <p:extLst>
      <p:ext uri="{BB962C8B-B14F-4D97-AF65-F5344CB8AC3E}">
        <p14:creationId xmlns:p14="http://schemas.microsoft.com/office/powerpoint/2010/main" val="165973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continue GROUNDING/ CENTERING:</a:t>
            </a:r>
            <a:br>
              <a:rPr lang="en-US" dirty="0"/>
            </a:br>
            <a:endParaRPr lang="en-US" dirty="0"/>
          </a:p>
          <a:p>
            <a:r>
              <a:rPr lang="en-US" dirty="0"/>
              <a:t>RV Acknowledge Native</a:t>
            </a:r>
            <a:r>
              <a:rPr lang="en-US" baseline="0" dirty="0"/>
              <a:t> land. Meditation acknowledging people who are supporting us now, supporting us in the past, including people we don’t know, then next generation. </a:t>
            </a:r>
            <a:br>
              <a:rPr lang="en-US" baseline="0" dirty="0"/>
            </a:br>
            <a:r>
              <a:rPr lang="en-US" baseline="0" dirty="0"/>
              <a:t>With choices.</a:t>
            </a:r>
          </a:p>
          <a:p>
            <a:endParaRPr lang="en-US" baseline="0" dirty="0"/>
          </a:p>
          <a:p>
            <a:r>
              <a:rPr lang="en-US" sz="1200" b="0" i="0" kern="1200" dirty="0">
                <a:solidFill>
                  <a:schemeClr val="tx1"/>
                </a:solidFill>
                <a:effectLst/>
                <a:latin typeface="+mn-lt"/>
                <a:ea typeface="+mn-ea"/>
                <a:cs typeface="+mn-cs"/>
              </a:rPr>
              <a:t>I acknowledge, with</a:t>
            </a:r>
            <a:r>
              <a:rPr lang="en-US" sz="1200" b="0" i="0" kern="1200" baseline="0" dirty="0">
                <a:solidFill>
                  <a:schemeClr val="tx1"/>
                </a:solidFill>
                <a:effectLst/>
                <a:latin typeface="+mn-lt"/>
                <a:ea typeface="+mn-ea"/>
                <a:cs typeface="+mn-cs"/>
              </a:rPr>
              <a:t> humility,</a:t>
            </a:r>
            <a:r>
              <a:rPr lang="en-US" sz="1200" b="0" i="0" kern="1200" dirty="0">
                <a:solidFill>
                  <a:schemeClr val="tx1"/>
                </a:solidFill>
                <a:effectLst/>
                <a:latin typeface="+mn-lt"/>
                <a:ea typeface="+mn-ea"/>
                <a:cs typeface="+mn-cs"/>
              </a:rPr>
              <a:t> that we are meeting, working, and living on the land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the Duwamish, Muckleshoot, and other tribes.</a:t>
            </a:r>
            <a:r>
              <a:rPr lang="en-US" sz="1200" b="0" i="0" kern="1200" baseline="0" dirty="0">
                <a:solidFill>
                  <a:schemeClr val="tx1"/>
                </a:solidFill>
                <a:effectLst/>
                <a:latin typeface="+mn-lt"/>
                <a:ea typeface="+mn-ea"/>
                <a:cs typeface="+mn-cs"/>
              </a:rPr>
              <a:t> My </a:t>
            </a:r>
            <a:r>
              <a:rPr lang="en-US" sz="1200" b="0" i="0" kern="1200" dirty="0">
                <a:solidFill>
                  <a:schemeClr val="tx1"/>
                </a:solidFill>
                <a:effectLst/>
                <a:latin typeface="+mn-lt"/>
                <a:ea typeface="+mn-ea"/>
                <a:cs typeface="+mn-cs"/>
              </a:rPr>
              <a:t>presence here is inextricably linked to forced removal, violent assimilation, and genocide of indigenous peoples.</a:t>
            </a:r>
            <a:endParaRPr lang="en-US" baseline="0" dirty="0"/>
          </a:p>
          <a:p>
            <a:br>
              <a:rPr lang="en-US" dirty="0"/>
            </a:br>
            <a:r>
              <a:rPr lang="en-US" dirty="0"/>
              <a:t>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7C8B131-DE1A-474A-8F0D-B7596899457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95636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250DD-54C2-494B-94BF-A1905C7667B6}" type="slidenum">
              <a:rPr lang="en-US" smtClean="0"/>
              <a:t>30</a:t>
            </a:fld>
            <a:endParaRPr lang="en-US"/>
          </a:p>
        </p:txBody>
      </p:sp>
    </p:spTree>
    <p:extLst>
      <p:ext uri="{BB962C8B-B14F-4D97-AF65-F5344CB8AC3E}">
        <p14:creationId xmlns:p14="http://schemas.microsoft.com/office/powerpoint/2010/main" val="4044254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AP </a:t>
            </a:r>
            <a:br>
              <a:rPr lang="en-US" dirty="0"/>
            </a:br>
            <a:br>
              <a:rPr lang="en-US" dirty="0"/>
            </a:br>
            <a:r>
              <a:rPr lang="en-US" dirty="0"/>
              <a:t>Presentation</a:t>
            </a:r>
            <a:r>
              <a:rPr lang="en-US" baseline="0" dirty="0"/>
              <a:t> grounded in actual hands on experience of our work with YBB and scientific research</a:t>
            </a:r>
            <a:endParaRPr lang="en-US" dirty="0"/>
          </a:p>
          <a:p>
            <a:endParaRPr lang="en-US" dirty="0"/>
          </a:p>
          <a:p>
            <a:r>
              <a:rPr lang="en-US" dirty="0"/>
              <a:t>We will be weaving practical exercises throughout our presentation. You always have choices and agency to opt out.</a:t>
            </a:r>
          </a:p>
          <a:p>
            <a:endParaRPr lang="en-US" dirty="0"/>
          </a:p>
          <a:p>
            <a:r>
              <a:rPr lang="en-US" dirty="0"/>
              <a:t>We will be talking about trauma. </a:t>
            </a:r>
          </a:p>
          <a:p>
            <a:endParaRPr lang="en-US" dirty="0"/>
          </a:p>
          <a:p>
            <a:r>
              <a:rPr lang="en-US" dirty="0"/>
              <a:t>We are focusing on the tools and not on the RSJ analysis of our work, because it is our hope that people will get that in other sessions</a:t>
            </a:r>
          </a:p>
          <a:p>
            <a:endParaRPr lang="en-US" dirty="0"/>
          </a:p>
          <a:p>
            <a:r>
              <a:rPr lang="en-US" dirty="0"/>
              <a:t>RV</a:t>
            </a:r>
          </a:p>
          <a:p>
            <a:endParaRPr lang="en-US" dirty="0"/>
          </a:p>
          <a:p>
            <a:r>
              <a:rPr lang="en-US" dirty="0"/>
              <a:t>You’ll see we brought sticky notes for questions</a:t>
            </a:r>
            <a:br>
              <a:rPr lang="en-US" dirty="0"/>
            </a:br>
            <a:r>
              <a:rPr lang="en-US" dirty="0"/>
              <a:t>And fidget toys, please use, and please RETURN</a:t>
            </a:r>
          </a:p>
          <a:p>
            <a:endParaRPr lang="en-US" dirty="0"/>
          </a:p>
          <a:p>
            <a:endParaRPr lang="en-US" dirty="0"/>
          </a:p>
        </p:txBody>
      </p:sp>
      <p:sp>
        <p:nvSpPr>
          <p:cNvPr id="4" name="Slide Number Placeholder 3"/>
          <p:cNvSpPr>
            <a:spLocks noGrp="1"/>
          </p:cNvSpPr>
          <p:nvPr>
            <p:ph type="sldNum" sz="quarter" idx="10"/>
          </p:nvPr>
        </p:nvSpPr>
        <p:spPr/>
        <p:txBody>
          <a:bodyPr/>
          <a:lstStyle/>
          <a:p>
            <a:fld id="{9325DD73-6F23-914E-B89F-0338A4F9DF47}" type="slidenum">
              <a:rPr lang="en-US" smtClean="0"/>
              <a:t>4</a:t>
            </a:fld>
            <a:endParaRPr lang="en-US"/>
          </a:p>
        </p:txBody>
      </p:sp>
    </p:spTree>
    <p:extLst>
      <p:ext uri="{BB962C8B-B14F-4D97-AF65-F5344CB8AC3E}">
        <p14:creationId xmlns:p14="http://schemas.microsoft.com/office/powerpoint/2010/main" val="1497216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YBB is the only nonprofit organization in Washington State dedicated to bringing yoga and meditation to prisons, jails, and detention centers. National leader.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Starting in 2008, with one teacher in Seattle’s downtown jail, today a team of 80+ instructors teach 35classes a week in 18 facilities across Washington state. Expanded to our 18th facility</a:t>
            </a:r>
            <a:r>
              <a:rPr lang="en-US" sz="1200" kern="1200" baseline="0" dirty="0">
                <a:solidFill>
                  <a:schemeClr val="tx1"/>
                </a:solidFill>
                <a:effectLst/>
                <a:latin typeface="+mn-lt"/>
                <a:ea typeface="+mn-ea"/>
                <a:cs typeface="+mn-cs"/>
              </a:rPr>
              <a:t> in 2017. Also have 9 incarcerated teachers teaching weekly. Currently have of our classes are for youth. We are proud to be training incarcerated women and men to be yoga teachers.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t>North Star:</a:t>
            </a:r>
            <a:r>
              <a:rPr lang="en-US" sz="1200" dirty="0"/>
              <a:t> Prison populations drop, prisons and communities are able to recognize and leverage the humanity, potential, and capabilities of incarcerated and previously incarcerated individuals</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2"/>
                </a:solidFill>
              </a:rPr>
              <a:t>This means we work within the criminal justice system. A system that is broken and racist and oppressive, yet it exists, and real people are caught up in it every day. Have to approach the issue of mass incarceration from all angles.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C8B131-DE1A-474A-8F0D-B7596899457E}" type="slidenum">
              <a:rPr lang="en-US" smtClean="0"/>
              <a:pPr/>
              <a:t>5</a:t>
            </a:fld>
            <a:endParaRPr lang="en-US"/>
          </a:p>
        </p:txBody>
      </p:sp>
    </p:spTree>
    <p:extLst>
      <p:ext uri="{BB962C8B-B14F-4D97-AF65-F5344CB8AC3E}">
        <p14:creationId xmlns:p14="http://schemas.microsoft.com/office/powerpoint/2010/main" val="1769860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effectLst/>
                <a:latin typeface="+mn-lt"/>
              </a:rPr>
              <a:t>RV</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effectLst/>
                <a:latin typeface="+mn-lt"/>
              </a:rPr>
              <a:t>In our programs in prisons and jails we focus on offering practical, accessible practices and methods to nurture resilience, balance, and inner peace. </a:t>
            </a:r>
          </a:p>
          <a:p>
            <a:pPr marL="0" lvl="0" indent="0">
              <a:buFont typeface="Arial" panose="020B0604020202020204" pitchFamily="34" charset="0"/>
              <a:buNone/>
            </a:pPr>
            <a:endParaRPr lang="en-US" dirty="0"/>
          </a:p>
          <a:p>
            <a:pPr marL="171450" lvl="0" indent="-171450">
              <a:buFont typeface="Arial" panose="020B0604020202020204" pitchFamily="34" charset="0"/>
              <a:buChar char="•"/>
            </a:pPr>
            <a:r>
              <a:rPr lang="en-US" dirty="0"/>
              <a:t>We teach at all custody levels—maximum, medium, and minimum, as well as solitary confinement.</a:t>
            </a:r>
          </a:p>
          <a:p>
            <a:pPr marL="171450" lvl="0" indent="-171450">
              <a:buFont typeface="Arial" panose="020B0604020202020204" pitchFamily="34" charset="0"/>
              <a:buChar char="•"/>
            </a:pPr>
            <a:r>
              <a:rPr lang="en-US" dirty="0"/>
              <a:t>We teach all incarcerated populations—men, women, and youth.</a:t>
            </a:r>
          </a:p>
          <a:p>
            <a:pPr marL="171450" lvl="0" indent="-171450">
              <a:buFont typeface="Arial" panose="020B0604020202020204" pitchFamily="34" charset="0"/>
              <a:buChar char="•"/>
            </a:pPr>
            <a:r>
              <a:rPr lang="en-US" dirty="0"/>
              <a:t>Programs for veterans, seniors, men in solitary confinement, mental health units, DOSA Drug Offense</a:t>
            </a:r>
            <a:r>
              <a:rPr lang="en-US" baseline="0" dirty="0"/>
              <a:t> Sentencing Alternative</a:t>
            </a:r>
          </a:p>
          <a:p>
            <a:endParaRPr lang="en-US" baseline="0" dirty="0"/>
          </a:p>
          <a:p>
            <a:r>
              <a:rPr lang="en-US" baseline="0" dirty="0"/>
              <a:t>Because we work both in jail and prison we work both with people who are behind bars short and long-term.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indent="-171450">
              <a:buFont typeface="Arial" panose="020B0604020202020204" pitchFamily="34" charset="0"/>
              <a:buChar char="•"/>
            </a:pPr>
            <a:r>
              <a:rPr lang="en-US" dirty="0"/>
              <a:t>We offer a comprehensive 17-hour training program in trauma-informed yoga and movement modalities to address the unique challenges faced by populations impacted by trauma, especially incarcerated people.</a:t>
            </a:r>
          </a:p>
          <a:p>
            <a:pPr marL="171450" indent="-171450">
              <a:buFont typeface="Arial" panose="020B0604020202020204" pitchFamily="34" charset="0"/>
              <a:buChar char="•"/>
            </a:pPr>
            <a:r>
              <a:rPr lang="en-US" dirty="0"/>
              <a:t>500+ people have completed our training since 2008.</a:t>
            </a:r>
          </a:p>
          <a:p>
            <a:pPr marL="171450" indent="-171450">
              <a:buFont typeface="Arial" panose="020B0604020202020204" pitchFamily="34" charset="0"/>
              <a:buChar char="•"/>
            </a:pPr>
            <a:r>
              <a:rPr lang="en-US" dirty="0"/>
              <a:t>We were one of the first programs in the nation to offer a Yoga Teacher Training Behind Bars for prisoners. </a:t>
            </a:r>
          </a:p>
          <a:p>
            <a:pPr marL="171450" indent="-171450">
              <a:buFont typeface="Arial" panose="020B0604020202020204" pitchFamily="34" charset="0"/>
              <a:buChar char="•"/>
            </a:pPr>
            <a:endParaRPr lang="en-US" dirty="0"/>
          </a:p>
          <a:p>
            <a:pPr marL="0" indent="0">
              <a:buNone/>
            </a:pPr>
            <a:r>
              <a:rPr lang="en-US" b="1" dirty="0"/>
              <a:t>Our work is not about yoga poses. We open doors to self-understanding, resilience, and transformation. </a:t>
            </a:r>
            <a:endParaRPr lang="en-US" sz="2000" dirty="0"/>
          </a:p>
          <a:p>
            <a:pPr lvl="0"/>
            <a:r>
              <a:rPr lang="en-US" dirty="0"/>
              <a:t>We build bridges through public education</a:t>
            </a:r>
          </a:p>
          <a:p>
            <a:pPr lvl="0"/>
            <a:r>
              <a:rPr lang="en-US" dirty="0"/>
              <a:t>Commitment to breaking the cycle of repeated incarceration</a:t>
            </a:r>
          </a:p>
          <a:p>
            <a:pPr lvl="0"/>
            <a:r>
              <a:rPr lang="en-US" dirty="0"/>
              <a:t>Center our students’ voices</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effectLst/>
                <a:latin typeface="+mn-lt"/>
              </a:rPr>
              <a:t>In our programs in the community we focus on public education, advocacy, and dismantling oppressive systems, especially within the yoga community. We do this work in partnership with the community and other leaders.</a:t>
            </a:r>
          </a:p>
          <a:p>
            <a:pPr lvl="0"/>
            <a:endParaRPr lang="en-US" dirty="0"/>
          </a:p>
          <a:p>
            <a:pPr marL="171450" lvl="0" indent="-171450">
              <a:buFont typeface="Arial" panose="020B0604020202020204" pitchFamily="34" charset="0"/>
              <a:buChar char="•"/>
            </a:pPr>
            <a:r>
              <a:rPr lang="en-US" dirty="0"/>
              <a:t>We advocate for restorative justice solutions, holistic re-entry services, and the removal of other barriers that prevent formerly incarcerated people to rebuild their lives upon release.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Taking care of people</a:t>
            </a:r>
            <a:r>
              <a:rPr lang="en-US" baseline="0" dirty="0"/>
              <a:t> caught in the system. Work towards radically transforming it at the same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18,000 people in WA State behind bars. 97% return</a:t>
            </a:r>
            <a:r>
              <a:rPr lang="en-US" baseline="0" dirty="0"/>
              <a:t> to communities. No parole, no education, lack of opportunities. Barriers when they return. Support legislation.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Movie screenings and conversations, yoga and social justice in our training, committed to cultivating leaders </a:t>
            </a:r>
            <a:r>
              <a:rPr lang="en-US" baseline="0" dirty="0" err="1"/>
              <a:t>behnd</a:t>
            </a:r>
            <a:r>
              <a:rPr lang="en-US" baseline="0" dirty="0"/>
              <a:t> bars because our students are the ones to truly transform the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lvl="0"/>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7C8B131-DE1A-474A-8F0D-B7596899457E}" type="slidenum">
              <a:rPr lang="en-US" smtClean="0"/>
              <a:pPr/>
              <a:t>6</a:t>
            </a:fld>
            <a:endParaRPr lang="en-US"/>
          </a:p>
        </p:txBody>
      </p:sp>
    </p:spTree>
    <p:extLst>
      <p:ext uri="{BB962C8B-B14F-4D97-AF65-F5344CB8AC3E}">
        <p14:creationId xmlns:p14="http://schemas.microsoft.com/office/powerpoint/2010/main" val="152993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RV + AP + RV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giving partial and </a:t>
            </a:r>
            <a:r>
              <a:rPr lang="en-US" sz="1200" kern="1200" dirty="0" err="1">
                <a:solidFill>
                  <a:schemeClr val="tx1"/>
                </a:solidFill>
                <a:effectLst/>
                <a:latin typeface="+mn-lt"/>
                <a:ea typeface="+mn-ea"/>
                <a:cs typeface="+mn-cs"/>
              </a:rPr>
              <a:t>full­ride</a:t>
            </a:r>
            <a:r>
              <a:rPr lang="en-US" sz="1200" kern="1200" dirty="0">
                <a:solidFill>
                  <a:schemeClr val="tx1"/>
                </a:solidFill>
                <a:effectLst/>
                <a:latin typeface="+mn-lt"/>
                <a:ea typeface="+mn-ea"/>
                <a:cs typeface="+mn-cs"/>
              </a:rPr>
              <a:t> scholarships to our </a:t>
            </a:r>
            <a:r>
              <a:rPr lang="en-US" sz="1200" kern="1200" dirty="0" err="1">
                <a:solidFill>
                  <a:schemeClr val="tx1"/>
                </a:solidFill>
                <a:effectLst/>
                <a:latin typeface="+mn-lt"/>
                <a:ea typeface="+mn-ea"/>
                <a:cs typeface="+mn-cs"/>
              </a:rPr>
              <a:t>trauma­informed</a:t>
            </a:r>
            <a:r>
              <a:rPr lang="en-US" sz="1200" kern="1200" dirty="0">
                <a:solidFill>
                  <a:schemeClr val="tx1"/>
                </a:solidFill>
                <a:effectLst/>
                <a:latin typeface="+mn-lt"/>
                <a:ea typeface="+mn-ea"/>
                <a:cs typeface="+mn-cs"/>
              </a:rPr>
              <a:t> trainings for POC 2.) creating a teaching assistant role for yoga practitioners who have not been through a 200 hour training (which due to cost, location and cultural accessibility are primarily attended by white, </a:t>
            </a:r>
            <a:r>
              <a:rPr lang="en-US" sz="1200" kern="1200" dirty="0" err="1">
                <a:solidFill>
                  <a:schemeClr val="tx1"/>
                </a:solidFill>
                <a:effectLst/>
                <a:latin typeface="+mn-lt"/>
                <a:ea typeface="+mn-ea"/>
                <a:cs typeface="+mn-cs"/>
              </a:rPr>
              <a:t>able­bodied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cis­gendered</a:t>
            </a:r>
            <a:r>
              <a:rPr lang="en-US" sz="1200" kern="1200" dirty="0">
                <a:solidFill>
                  <a:schemeClr val="tx1"/>
                </a:solidFill>
                <a:effectLst/>
                <a:latin typeface="+mn-lt"/>
                <a:ea typeface="+mn-ea"/>
                <a:cs typeface="+mn-cs"/>
              </a:rPr>
              <a:t> women). </a:t>
            </a:r>
          </a:p>
          <a:p>
            <a:endParaRPr lang="en-US" dirty="0"/>
          </a:p>
        </p:txBody>
      </p:sp>
      <p:sp>
        <p:nvSpPr>
          <p:cNvPr id="4" name="Slide Number Placeholder 3"/>
          <p:cNvSpPr>
            <a:spLocks noGrp="1"/>
          </p:cNvSpPr>
          <p:nvPr>
            <p:ph type="sldNum" sz="quarter" idx="10"/>
          </p:nvPr>
        </p:nvSpPr>
        <p:spPr/>
        <p:txBody>
          <a:bodyPr/>
          <a:lstStyle/>
          <a:p>
            <a:fld id="{C00250DD-54C2-494B-94BF-A1905C7667B6}" type="slidenum">
              <a:rPr lang="en-US" smtClean="0"/>
              <a:t>7</a:t>
            </a:fld>
            <a:endParaRPr lang="en-US"/>
          </a:p>
        </p:txBody>
      </p:sp>
    </p:spTree>
    <p:extLst>
      <p:ext uri="{BB962C8B-B14F-4D97-AF65-F5344CB8AC3E}">
        <p14:creationId xmlns:p14="http://schemas.microsoft.com/office/powerpoint/2010/main" val="922922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 Sun breaths exercise?</a:t>
            </a:r>
          </a:p>
        </p:txBody>
      </p:sp>
      <p:sp>
        <p:nvSpPr>
          <p:cNvPr id="4" name="Slide Number Placeholder 3"/>
          <p:cNvSpPr>
            <a:spLocks noGrp="1"/>
          </p:cNvSpPr>
          <p:nvPr>
            <p:ph type="sldNum" sz="quarter" idx="10"/>
          </p:nvPr>
        </p:nvSpPr>
        <p:spPr/>
        <p:txBody>
          <a:bodyPr/>
          <a:lstStyle/>
          <a:p>
            <a:fld id="{C00250DD-54C2-494B-94BF-A1905C7667B6}" type="slidenum">
              <a:rPr lang="en-US" smtClean="0"/>
              <a:t>8</a:t>
            </a:fld>
            <a:endParaRPr lang="en-US"/>
          </a:p>
        </p:txBody>
      </p:sp>
    </p:spTree>
    <p:extLst>
      <p:ext uri="{BB962C8B-B14F-4D97-AF65-F5344CB8AC3E}">
        <p14:creationId xmlns:p14="http://schemas.microsoft.com/office/powerpoint/2010/main" val="2248232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RV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Your body</a:t>
            </a:r>
            <a:r>
              <a:rPr lang="en-US" sz="1200" kern="1200" baseline="0" dirty="0">
                <a:solidFill>
                  <a:schemeClr val="tx1"/>
                </a:solidFill>
                <a:effectLst/>
                <a:latin typeface="+mn-lt"/>
                <a:ea typeface="+mn-ea"/>
                <a:cs typeface="+mn-cs"/>
              </a:rPr>
              <a:t> becomes the enemy</a:t>
            </a:r>
            <a:br>
              <a:rPr lang="en-US" sz="1200" kern="1200" baseline="0" dirty="0">
                <a:solidFill>
                  <a:schemeClr val="tx1"/>
                </a:solidFill>
                <a:effectLst/>
                <a:latin typeface="+mn-lt"/>
                <a:ea typeface="+mn-ea"/>
                <a:cs typeface="+mn-cs"/>
              </a:rPr>
            </a:br>
            <a:br>
              <a:rPr lang="en-US" sz="1200" kern="1200" baseline="0" dirty="0">
                <a:solidFill>
                  <a:schemeClr val="tx1"/>
                </a:solidFill>
                <a:effectLst/>
                <a:latin typeface="+mn-lt"/>
                <a:ea typeface="+mn-ea"/>
                <a:cs typeface="+mn-cs"/>
              </a:rPr>
            </a:br>
            <a:r>
              <a:rPr lang="en-US" sz="1200" kern="1200" dirty="0">
                <a:solidFill>
                  <a:schemeClr val="tx1"/>
                </a:solidFill>
                <a:effectLst/>
                <a:latin typeface="+mn-lt"/>
                <a:ea typeface="+mn-ea"/>
                <a:cs typeface="+mn-cs"/>
              </a:rPr>
              <a:t>INDIVIDUAL and COMMUNITY LEVELS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Human created or Forces of Nature</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EVENT that is EXPERIENCED</a:t>
            </a:r>
            <a:r>
              <a:rPr lang="en-US" sz="1200" i="1" kern="1200" baseline="0" dirty="0">
                <a:solidFill>
                  <a:schemeClr val="tx1"/>
                </a:solidFill>
                <a:effectLst/>
                <a:latin typeface="+mn-lt"/>
                <a:ea typeface="+mn-ea"/>
                <a:cs typeface="+mn-cs"/>
              </a:rPr>
              <a:t> that has lasting EFFECTS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traumatic event is an event which is overwhelming to a person physically or emotionally. On a broad level, trauma is </a:t>
            </a:r>
            <a:r>
              <a:rPr lang="en-US" sz="1200" i="1" kern="1200" dirty="0">
                <a:solidFill>
                  <a:schemeClr val="tx1"/>
                </a:solidFill>
                <a:effectLst/>
                <a:latin typeface="+mn-lt"/>
                <a:ea typeface="+mn-ea"/>
                <a:cs typeface="+mn-cs"/>
              </a:rPr>
              <a:t>anything from one’s life experience that remains trapped and unresolved, causing disturbances at the biological, physiological, emotional, mental or behavioral levels.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There are different kinds of trauma</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Shock</a:t>
            </a:r>
            <a:r>
              <a:rPr lang="en-US" sz="1200" b="0" i="0" kern="1200" baseline="0" dirty="0">
                <a:solidFill>
                  <a:schemeClr val="tx1"/>
                </a:solidFill>
                <a:effectLst/>
                <a:latin typeface="+mn-lt"/>
                <a:ea typeface="+mn-ea"/>
                <a:cs typeface="+mn-cs"/>
              </a:rPr>
              <a:t> Trauma: </a:t>
            </a:r>
            <a:r>
              <a:rPr lang="en-US" sz="1200" b="0" i="0" kern="1200" dirty="0">
                <a:solidFill>
                  <a:schemeClr val="tx1"/>
                </a:solidFill>
                <a:effectLst/>
                <a:latin typeface="+mn-lt"/>
                <a:ea typeface="+mn-ea"/>
                <a:cs typeface="+mn-cs"/>
              </a:rPr>
              <a:t>accident, rape or natural disaster. Immediately after the event, shock and denial are typical. Longer term reactions include unpredictable emotions, flashbacks, strained relationships and even physical symptoms like headaches or nausea. While these feelings are normal, some people have difficulty moving on with their lives. </a:t>
            </a:r>
          </a:p>
          <a:p>
            <a:r>
              <a:rPr lang="en-US" sz="1200" b="0" i="0" kern="1200" dirty="0">
                <a:solidFill>
                  <a:schemeClr val="tx1"/>
                </a:solidFill>
                <a:effectLst/>
                <a:latin typeface="+mn-lt"/>
                <a:ea typeface="+mn-ea"/>
                <a:cs typeface="+mn-cs"/>
              </a:rPr>
              <a:t>Cumulative</a:t>
            </a:r>
            <a:r>
              <a:rPr lang="en-US" sz="1200" b="0" i="0" kern="1200" baseline="0" dirty="0">
                <a:solidFill>
                  <a:schemeClr val="tx1"/>
                </a:solidFill>
                <a:effectLst/>
                <a:latin typeface="+mn-lt"/>
                <a:ea typeface="+mn-ea"/>
                <a:cs typeface="+mn-cs"/>
              </a:rPr>
              <a:t> Trauma: Traumatized over a period of time within specific settings and scenarios. Such as child abuse, domestic violence, warzone, or prison, horrible boss</a:t>
            </a:r>
          </a:p>
          <a:p>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People everywhere experience trauma, but certain environments have a higher concentration of folks affected by traumatic events or circumstances. Prisons: high risk.</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Although the circumstances surrounding traumatic events may vary, the impact on the nervous system is the same. It is very important to understand the history and context of a community or individual that you are working with, as social norms, communication, self-expression and identity will vary. When working with traumatic symptoms, our sensitivity to these different dynamics are just as important as an understanding of the physiology of trauma.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Although many people who experience a traumatic event will go on with their lives without lasting negative effects, others will have more difficulty and experience traumatic stress reactions. Emerging research has documented the relationships among exposure to traumatic events, impaired neurodevelopmental and immune systems responses and subsequent health risk behaviors resulting in chronic physical or behavioral health disorders.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25DD73-6F23-914E-B89F-0338A4F9DF47}" type="slidenum">
              <a:rPr lang="en-US" smtClean="0"/>
              <a:t>9</a:t>
            </a:fld>
            <a:endParaRPr lang="en-US"/>
          </a:p>
        </p:txBody>
      </p:sp>
    </p:spTree>
    <p:extLst>
      <p:ext uri="{BB962C8B-B14F-4D97-AF65-F5344CB8AC3E}">
        <p14:creationId xmlns:p14="http://schemas.microsoft.com/office/powerpoint/2010/main" val="1347569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solidFill>
                  <a:srgbClr val="191B0E"/>
                </a:solidFill>
              </a:rPr>
              <a:pPr/>
              <a:t>8/7/18</a:t>
            </a:fld>
            <a:endParaRPr lang="en-US" dirty="0">
              <a:solidFill>
                <a:srgbClr val="191B0E"/>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solidFill>
                <a:srgbClr val="191B0E"/>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solidFill>
                  <a:srgbClr val="191B0E"/>
                </a:solidFill>
              </a:rPr>
              <a:pPr/>
              <a:t>‹#›</a:t>
            </a:fld>
            <a:endParaRPr lang="en-US" dirty="0">
              <a:solidFill>
                <a:srgbClr val="191B0E"/>
              </a:solidFill>
            </a:endParaRP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1205352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191B0E"/>
                </a:solidFill>
              </a:rPr>
              <a:pPr/>
              <a:t>8/7/18</a:t>
            </a:fld>
            <a:endParaRPr lang="en-US" dirty="0">
              <a:solidFill>
                <a:srgbClr val="191B0E"/>
              </a:solidFill>
            </a:endParaRPr>
          </a:p>
        </p:txBody>
      </p:sp>
      <p:sp>
        <p:nvSpPr>
          <p:cNvPr id="5" name="Footer Placeholder 4"/>
          <p:cNvSpPr>
            <a:spLocks noGrp="1"/>
          </p:cNvSpPr>
          <p:nvPr>
            <p:ph type="ftr" sz="quarter" idx="11"/>
          </p:nvPr>
        </p:nvSpPr>
        <p:spPr/>
        <p:txBody>
          <a:bodyPr/>
          <a:lstStyle/>
          <a:p>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261403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191B0E"/>
                </a:solidFill>
              </a:rPr>
              <a:pPr/>
              <a:t>8/7/18</a:t>
            </a:fld>
            <a:endParaRPr lang="en-US" dirty="0">
              <a:solidFill>
                <a:srgbClr val="191B0E"/>
              </a:solidFill>
            </a:endParaRPr>
          </a:p>
        </p:txBody>
      </p:sp>
      <p:sp>
        <p:nvSpPr>
          <p:cNvPr id="5" name="Footer Placeholder 4"/>
          <p:cNvSpPr>
            <a:spLocks noGrp="1"/>
          </p:cNvSpPr>
          <p:nvPr>
            <p:ph type="ftr" sz="quarter" idx="11"/>
          </p:nvPr>
        </p:nvSpPr>
        <p:spPr/>
        <p:txBody>
          <a:bodyPr/>
          <a:lstStyle/>
          <a:p>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210030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191B0E"/>
                </a:solidFill>
              </a:rPr>
              <a:pPr/>
              <a:t>8/7/18</a:t>
            </a:fld>
            <a:endParaRPr lang="en-US" dirty="0">
              <a:solidFill>
                <a:srgbClr val="191B0E"/>
              </a:solidFill>
            </a:endParaRPr>
          </a:p>
        </p:txBody>
      </p:sp>
      <p:sp>
        <p:nvSpPr>
          <p:cNvPr id="5" name="Footer Placeholder 4"/>
          <p:cNvSpPr>
            <a:spLocks noGrp="1"/>
          </p:cNvSpPr>
          <p:nvPr>
            <p:ph type="ftr" sz="quarter" idx="11"/>
          </p:nvPr>
        </p:nvSpPr>
        <p:spPr/>
        <p:txBody>
          <a:bodyPr/>
          <a:lstStyle/>
          <a:p>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162054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solidFill>
                  <a:srgbClr val="EFEDE3"/>
                </a:solidFill>
              </a:rPr>
              <a:pPr/>
              <a:t>8/7/18</a:t>
            </a:fld>
            <a:endParaRPr lang="en-US" dirty="0">
              <a:solidFill>
                <a:srgbClr val="EFEDE3"/>
              </a:solidFill>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solidFill>
                <a:srgbClr val="EFEDE3"/>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solidFill>
                  <a:srgbClr val="EFEDE3"/>
                </a:solidFill>
              </a:rPr>
              <a:pPr/>
              <a:t>‹#›</a:t>
            </a:fld>
            <a:endParaRPr lang="en-US" dirty="0">
              <a:solidFill>
                <a:srgbClr val="EFEDE3"/>
              </a:solidFill>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260023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solidFill>
                  <a:srgbClr val="191B0E"/>
                </a:solidFill>
              </a:rPr>
              <a:pPr/>
              <a:t>8/7/18</a:t>
            </a:fld>
            <a:endParaRPr lang="en-US" dirty="0">
              <a:solidFill>
                <a:srgbClr val="191B0E"/>
              </a:solidFill>
            </a:endParaRPr>
          </a:p>
        </p:txBody>
      </p:sp>
      <p:sp>
        <p:nvSpPr>
          <p:cNvPr id="6" name="Footer Placeholder 5"/>
          <p:cNvSpPr>
            <a:spLocks noGrp="1"/>
          </p:cNvSpPr>
          <p:nvPr>
            <p:ph type="ftr" sz="quarter" idx="11"/>
          </p:nvPr>
        </p:nvSpPr>
        <p:spPr/>
        <p:txBody>
          <a:bodyPr/>
          <a:lstStyle/>
          <a:p>
            <a:endParaRPr lang="en-US" dirty="0">
              <a:solidFill>
                <a:srgbClr val="191B0E"/>
              </a:solidFill>
            </a:endParaRPr>
          </a:p>
        </p:txBody>
      </p:sp>
      <p:sp>
        <p:nvSpPr>
          <p:cNvPr id="7" name="Slide Number Placeholder 6"/>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15797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solidFill>
                  <a:srgbClr val="191B0E"/>
                </a:solidFill>
              </a:rPr>
              <a:pPr/>
              <a:t>8/7/18</a:t>
            </a:fld>
            <a:endParaRPr lang="en-US" dirty="0">
              <a:solidFill>
                <a:srgbClr val="191B0E"/>
              </a:solidFill>
            </a:endParaRPr>
          </a:p>
        </p:txBody>
      </p:sp>
      <p:sp>
        <p:nvSpPr>
          <p:cNvPr id="8" name="Footer Placeholder 7"/>
          <p:cNvSpPr>
            <a:spLocks noGrp="1"/>
          </p:cNvSpPr>
          <p:nvPr>
            <p:ph type="ftr" sz="quarter" idx="11"/>
          </p:nvPr>
        </p:nvSpPr>
        <p:spPr/>
        <p:txBody>
          <a:bodyPr/>
          <a:lstStyle/>
          <a:p>
            <a:endParaRPr lang="en-US" dirty="0">
              <a:solidFill>
                <a:srgbClr val="191B0E"/>
              </a:solidFill>
            </a:endParaRPr>
          </a:p>
        </p:txBody>
      </p:sp>
      <p:sp>
        <p:nvSpPr>
          <p:cNvPr id="9" name="Slide Number Placeholder 8"/>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591199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solidFill>
                  <a:srgbClr val="191B0E"/>
                </a:solidFill>
              </a:rPr>
              <a:pPr/>
              <a:t>8/7/18</a:t>
            </a:fld>
            <a:endParaRPr lang="en-US" dirty="0">
              <a:solidFill>
                <a:srgbClr val="191B0E"/>
              </a:solidFill>
            </a:endParaRPr>
          </a:p>
        </p:txBody>
      </p:sp>
      <p:sp>
        <p:nvSpPr>
          <p:cNvPr id="4" name="Footer Placeholder 3"/>
          <p:cNvSpPr>
            <a:spLocks noGrp="1"/>
          </p:cNvSpPr>
          <p:nvPr>
            <p:ph type="ftr" sz="quarter" idx="11"/>
          </p:nvPr>
        </p:nvSpPr>
        <p:spPr/>
        <p:txBody>
          <a:bodyPr/>
          <a:lstStyle/>
          <a:p>
            <a:endParaRPr lang="en-US" dirty="0">
              <a:solidFill>
                <a:srgbClr val="191B0E"/>
              </a:solidFill>
            </a:endParaRPr>
          </a:p>
        </p:txBody>
      </p:sp>
      <p:sp>
        <p:nvSpPr>
          <p:cNvPr id="5" name="Slide Number Placeholder 4"/>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132306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solidFill>
                  <a:srgbClr val="191B0E"/>
                </a:solidFill>
              </a:rPr>
              <a:pPr/>
              <a:t>8/7/18</a:t>
            </a:fld>
            <a:endParaRPr lang="en-US" dirty="0">
              <a:solidFill>
                <a:srgbClr val="191B0E"/>
              </a:solidFill>
            </a:endParaRPr>
          </a:p>
        </p:txBody>
      </p:sp>
      <p:sp>
        <p:nvSpPr>
          <p:cNvPr id="3" name="Footer Placeholder 2"/>
          <p:cNvSpPr>
            <a:spLocks noGrp="1"/>
          </p:cNvSpPr>
          <p:nvPr>
            <p:ph type="ftr" sz="quarter" idx="11"/>
          </p:nvPr>
        </p:nvSpPr>
        <p:spPr/>
        <p:txBody>
          <a:bodyPr/>
          <a:lstStyle/>
          <a:p>
            <a:endParaRPr lang="en-US" dirty="0">
              <a:solidFill>
                <a:srgbClr val="191B0E"/>
              </a:solidFill>
            </a:endParaRPr>
          </a:p>
        </p:txBody>
      </p:sp>
      <p:sp>
        <p:nvSpPr>
          <p:cNvPr id="4" name="Slide Number Placeholder 3"/>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1384697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solidFill>
                  <a:srgbClr val="191B0E"/>
                </a:solidFill>
              </a:rPr>
              <a:pPr/>
              <a:t>8/7/18</a:t>
            </a:fld>
            <a:endParaRPr lang="en-US" dirty="0">
              <a:solidFill>
                <a:srgbClr val="191B0E"/>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191B0E"/>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solidFill>
                  <a:srgbClr val="191B0E"/>
                </a:solidFill>
              </a:rPr>
              <a:pPr/>
              <a:t>‹#›</a:t>
            </a:fld>
            <a:endParaRPr lang="en-US" dirty="0">
              <a:solidFill>
                <a:srgbClr val="191B0E"/>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69035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solidFill>
                  <a:srgbClr val="191B0E"/>
                </a:solidFill>
              </a:rPr>
              <a:pPr/>
              <a:t>8/7/18</a:t>
            </a:fld>
            <a:endParaRPr lang="en-US" dirty="0">
              <a:solidFill>
                <a:srgbClr val="191B0E"/>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191B0E"/>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solidFill>
                  <a:srgbClr val="191B0E"/>
                </a:solidFill>
              </a:rPr>
              <a:pPr/>
              <a:t>‹#›</a:t>
            </a:fld>
            <a:endParaRPr lang="en-US" dirty="0">
              <a:solidFill>
                <a:srgbClr val="191B0E"/>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5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fld id="{87DE6118-2437-4B30-8E3C-4D2BE6020583}" type="datetimeFigureOut">
              <a:rPr lang="en-US" dirty="0">
                <a:solidFill>
                  <a:srgbClr val="191B0E"/>
                </a:solidFill>
              </a:rPr>
              <a:pPr defTabSz="457200"/>
              <a:t>8/7/18</a:t>
            </a:fld>
            <a:endParaRPr lang="en-US" dirty="0">
              <a:solidFill>
                <a:srgbClr val="191B0E"/>
              </a:solidFill>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endParaRPr lang="en-US" dirty="0">
              <a:solidFill>
                <a:srgbClr val="191B0E"/>
              </a:solidFill>
            </a:endParaRP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defTabSz="457200"/>
            <a:fld id="{69E57DC2-970A-4B3E-BB1C-7A09969E49DF}" type="slidenum">
              <a:rPr lang="en-US" dirty="0">
                <a:solidFill>
                  <a:srgbClr val="191B0E"/>
                </a:solidFill>
              </a:rPr>
              <a:pPr defTabSz="457200"/>
              <a:t>‹#›</a:t>
            </a:fld>
            <a:endParaRPr lang="en-US" dirty="0">
              <a:solidFill>
                <a:srgbClr val="191B0E"/>
              </a:solidFill>
            </a:endParaRP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5492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alyssa@yogabehindbars.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rosa@yogabehindbars.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64083"/>
            <a:ext cx="9601200" cy="1485900"/>
          </a:xfrm>
        </p:spPr>
        <p:txBody>
          <a:bodyPr>
            <a:normAutofit/>
          </a:bodyPr>
          <a:lstStyle/>
          <a:p>
            <a:pPr algn="ctr"/>
            <a:r>
              <a:rPr lang="en-US" dirty="0"/>
              <a:t>Trauma-Informed Somatic-Based </a:t>
            </a:r>
            <a:br>
              <a:rPr lang="en-US" dirty="0"/>
            </a:br>
            <a:r>
              <a:rPr lang="en-US" dirty="0"/>
              <a:t>Tools for Youth</a:t>
            </a:r>
          </a:p>
        </p:txBody>
      </p:sp>
      <p:sp>
        <p:nvSpPr>
          <p:cNvPr id="3" name="Subtitle 2"/>
          <p:cNvSpPr>
            <a:spLocks noGrp="1"/>
          </p:cNvSpPr>
          <p:nvPr>
            <p:ph type="subTitle" idx="4294967295"/>
          </p:nvPr>
        </p:nvSpPr>
        <p:spPr>
          <a:xfrm>
            <a:off x="2015836" y="2749983"/>
            <a:ext cx="9144000" cy="1655762"/>
          </a:xfrm>
        </p:spPr>
        <p:txBody>
          <a:bodyPr>
            <a:normAutofit/>
          </a:bodyPr>
          <a:lstStyle/>
          <a:p>
            <a:pPr marL="0" indent="0" algn="ctr">
              <a:buNone/>
            </a:pPr>
            <a:r>
              <a:rPr lang="en-US" sz="2800" dirty="0"/>
              <a:t>Whole Child, Whole Day 2018</a:t>
            </a:r>
          </a:p>
          <a:p>
            <a:pPr marL="0" indent="0" algn="ctr">
              <a:buNone/>
            </a:pPr>
            <a:r>
              <a:rPr lang="en-US" sz="2400" dirty="0"/>
              <a:t>Alyssa Pizarro + Rosa Vissers</a:t>
            </a:r>
            <a:br>
              <a:rPr lang="en-US" sz="2400" dirty="0"/>
            </a:br>
            <a:r>
              <a:rPr lang="en-US" sz="2400" dirty="0"/>
              <a:t>Yoga Behind Bars</a:t>
            </a:r>
          </a:p>
        </p:txBody>
      </p:sp>
    </p:spTree>
    <p:extLst>
      <p:ext uri="{BB962C8B-B14F-4D97-AF65-F5344CB8AC3E}">
        <p14:creationId xmlns:p14="http://schemas.microsoft.com/office/powerpoint/2010/main" val="1332626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450" y="260350"/>
            <a:ext cx="8801100" cy="1485900"/>
          </a:xfrm>
        </p:spPr>
        <p:txBody>
          <a:bodyPr/>
          <a:lstStyle/>
          <a:p>
            <a:r>
              <a:rPr lang="en-US" dirty="0"/>
              <a:t>What is trauma-informed?</a:t>
            </a:r>
          </a:p>
        </p:txBody>
      </p:sp>
      <p:sp>
        <p:nvSpPr>
          <p:cNvPr id="3" name="Content Placeholder 2"/>
          <p:cNvSpPr>
            <a:spLocks noGrp="1"/>
          </p:cNvSpPr>
          <p:nvPr>
            <p:ph idx="1"/>
          </p:nvPr>
        </p:nvSpPr>
        <p:spPr>
          <a:xfrm>
            <a:off x="406400" y="1435100"/>
            <a:ext cx="7620000" cy="5181600"/>
          </a:xfrm>
        </p:spPr>
        <p:txBody>
          <a:bodyPr>
            <a:normAutofit/>
          </a:bodyPr>
          <a:lstStyle/>
          <a:p>
            <a:r>
              <a:rPr lang="en-US" sz="2800" dirty="0"/>
              <a:t>“A program, organization, or system that is trauma-informed realizes the widespread impact of trauma and understands potential paths for healing; recognizes the signs and symptoms of trauma in staff, clients, and others involved with the system; and responds by fully integrating knowledge about trauma into policies, procedures, practices, and settings.” </a:t>
            </a:r>
            <a:br>
              <a:rPr lang="en-US" dirty="0"/>
            </a:br>
            <a:r>
              <a:rPr lang="en-US" dirty="0"/>
              <a:t>SAHMSA, 2012 (Substance Abuse and Mental Health Services Administration)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6450" y="1524000"/>
            <a:ext cx="3581400" cy="4775200"/>
          </a:xfrm>
          <a:prstGeom prst="rect">
            <a:avLst/>
          </a:prstGeom>
        </p:spPr>
      </p:pic>
    </p:spTree>
    <p:extLst>
      <p:ext uri="{BB962C8B-B14F-4D97-AF65-F5344CB8AC3E}">
        <p14:creationId xmlns:p14="http://schemas.microsoft.com/office/powerpoint/2010/main" val="99414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7D1596-CED7-F94C-BE4E-285BDCE5BB49}"/>
              </a:ext>
            </a:extLst>
          </p:cNvPr>
          <p:cNvSpPr>
            <a:spLocks noGrp="1"/>
          </p:cNvSpPr>
          <p:nvPr>
            <p:ph type="title"/>
          </p:nvPr>
        </p:nvSpPr>
        <p:spPr>
          <a:xfrm>
            <a:off x="1849581" y="1704109"/>
            <a:ext cx="9601200" cy="1485900"/>
          </a:xfrm>
        </p:spPr>
        <p:txBody>
          <a:bodyPr>
            <a:normAutofit fontScale="90000"/>
          </a:bodyPr>
          <a:lstStyle/>
          <a:p>
            <a:r>
              <a:rPr lang="en-US" dirty="0"/>
              <a:t>We define trauma-informed yoga as </a:t>
            </a:r>
            <a:r>
              <a:rPr lang="en-US" dirty="0">
                <a:solidFill>
                  <a:schemeClr val="tx1"/>
                </a:solidFill>
              </a:rPr>
              <a:t>offering embodiment practices that encourage participants to (re)claim their agency through nervous-system regulation. </a:t>
            </a:r>
            <a:br>
              <a:rPr lang="en-US" dirty="0">
                <a:solidFill>
                  <a:schemeClr val="tx1"/>
                </a:solidFill>
              </a:rPr>
            </a:br>
            <a:endParaRPr lang="en-US" dirty="0"/>
          </a:p>
        </p:txBody>
      </p:sp>
    </p:spTree>
    <p:extLst>
      <p:ext uri="{BB962C8B-B14F-4D97-AF65-F5344CB8AC3E}">
        <p14:creationId xmlns:p14="http://schemas.microsoft.com/office/powerpoint/2010/main" val="3690968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9601200" cy="1485900"/>
          </a:xfrm>
        </p:spPr>
        <p:txBody>
          <a:bodyPr/>
          <a:lstStyle/>
          <a:p>
            <a:r>
              <a:rPr lang="en-US" dirty="0"/>
              <a:t>WHY TRAUMA INFORMED YOGA</a:t>
            </a:r>
          </a:p>
        </p:txBody>
      </p:sp>
      <p:sp>
        <p:nvSpPr>
          <p:cNvPr id="3" name="Content Placeholder 2"/>
          <p:cNvSpPr>
            <a:spLocks noGrp="1"/>
          </p:cNvSpPr>
          <p:nvPr>
            <p:ph idx="1"/>
          </p:nvPr>
        </p:nvSpPr>
        <p:spPr>
          <a:xfrm>
            <a:off x="1371600" y="971550"/>
            <a:ext cx="10236200" cy="5842000"/>
          </a:xfrm>
        </p:spPr>
        <p:txBody>
          <a:bodyPr>
            <a:normAutofit/>
          </a:bodyPr>
          <a:lstStyle/>
          <a:p>
            <a:pPr lvl="1">
              <a:lnSpc>
                <a:spcPct val="100000"/>
              </a:lnSpc>
              <a:spcBef>
                <a:spcPts val="0"/>
              </a:spcBef>
              <a:spcAft>
                <a:spcPts val="0"/>
              </a:spcAft>
              <a:defRPr/>
            </a:pPr>
            <a:r>
              <a:rPr lang="en-US" sz="3200" i="0" dirty="0"/>
              <a:t>Trauma is everywhere </a:t>
            </a:r>
            <a:br>
              <a:rPr lang="en-US" sz="3200" i="0" dirty="0"/>
            </a:br>
            <a:endParaRPr lang="en-US" sz="3200" i="0" dirty="0"/>
          </a:p>
          <a:p>
            <a:pPr lvl="1">
              <a:lnSpc>
                <a:spcPct val="100000"/>
              </a:lnSpc>
              <a:spcBef>
                <a:spcPts val="0"/>
              </a:spcBef>
              <a:spcAft>
                <a:spcPts val="0"/>
              </a:spcAft>
              <a:defRPr/>
            </a:pPr>
            <a:r>
              <a:rPr lang="en-US" sz="3200" i="0" dirty="0"/>
              <a:t>Inclusivity and Accessibility for our students</a:t>
            </a:r>
            <a:br>
              <a:rPr lang="en-US" sz="3200" i="0" dirty="0"/>
            </a:br>
            <a:endParaRPr lang="en-US" sz="3200" i="0" dirty="0"/>
          </a:p>
          <a:p>
            <a:pPr lvl="1">
              <a:lnSpc>
                <a:spcPct val="100000"/>
              </a:lnSpc>
              <a:spcBef>
                <a:spcPts val="0"/>
              </a:spcBef>
              <a:spcAft>
                <a:spcPts val="0"/>
              </a:spcAft>
              <a:defRPr/>
            </a:pPr>
            <a:r>
              <a:rPr lang="en-US" sz="3200" i="0" dirty="0"/>
              <a:t>People of Color, people living in poverty, people living with disability, and other marginalized groups are more likely to be impacted by trauma</a:t>
            </a:r>
            <a:br>
              <a:rPr lang="en-US" sz="3200" i="0" dirty="0"/>
            </a:br>
            <a:endParaRPr lang="en-US" sz="3200" i="0" dirty="0"/>
          </a:p>
          <a:p>
            <a:pPr lvl="1">
              <a:lnSpc>
                <a:spcPct val="100000"/>
              </a:lnSpc>
              <a:spcBef>
                <a:spcPts val="0"/>
              </a:spcBef>
              <a:spcAft>
                <a:spcPts val="0"/>
              </a:spcAft>
              <a:defRPr/>
            </a:pPr>
            <a:r>
              <a:rPr lang="en-US" sz="3200" dirty="0"/>
              <a:t>Trauma survivors can be re-traumatized by well-meaning helpers if we do not recognize and respond to the signs and symptoms of trauma</a:t>
            </a:r>
          </a:p>
          <a:p>
            <a:pPr lvl="1">
              <a:lnSpc>
                <a:spcPct val="100000"/>
              </a:lnSpc>
              <a:spcBef>
                <a:spcPts val="0"/>
              </a:spcBef>
              <a:spcAft>
                <a:spcPts val="0"/>
              </a:spcAft>
              <a:defRPr/>
            </a:pPr>
            <a:endParaRPr lang="en-US" sz="3200" dirty="0"/>
          </a:p>
        </p:txBody>
      </p:sp>
    </p:spTree>
    <p:extLst>
      <p:ext uri="{BB962C8B-B14F-4D97-AF65-F5344CB8AC3E}">
        <p14:creationId xmlns:p14="http://schemas.microsoft.com/office/powerpoint/2010/main" val="173103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0" y="260350"/>
            <a:ext cx="8042275" cy="811213"/>
          </a:xfrm>
        </p:spPr>
        <p:txBody>
          <a:bodyPr/>
          <a:lstStyle/>
          <a:p>
            <a:r>
              <a:rPr lang="en-US" dirty="0">
                <a:latin typeface="News Gothic MT"/>
                <a:cs typeface="News Gothic MT"/>
              </a:rPr>
              <a:t>School to Prison Pipeline</a:t>
            </a:r>
          </a:p>
        </p:txBody>
      </p:sp>
      <p:sp>
        <p:nvSpPr>
          <p:cNvPr id="3" name="Content Placeholder 2"/>
          <p:cNvSpPr>
            <a:spLocks noGrp="1"/>
          </p:cNvSpPr>
          <p:nvPr>
            <p:ph idx="4294967295"/>
          </p:nvPr>
        </p:nvSpPr>
        <p:spPr>
          <a:xfrm>
            <a:off x="1485900" y="1071563"/>
            <a:ext cx="9906000" cy="5786437"/>
          </a:xfrm>
        </p:spPr>
        <p:txBody>
          <a:bodyPr>
            <a:normAutofit/>
          </a:bodyPr>
          <a:lstStyle/>
          <a:p>
            <a:r>
              <a:rPr lang="en-US" dirty="0">
                <a:solidFill>
                  <a:srgbClr val="000000"/>
                </a:solidFill>
                <a:latin typeface="News Gothic MT"/>
                <a:cs typeface="News Gothic MT"/>
              </a:rPr>
              <a:t>Students of color face harsher discipline and are more likely to be pushed out of school than whites.</a:t>
            </a:r>
          </a:p>
          <a:p>
            <a:r>
              <a:rPr lang="en-US" dirty="0">
                <a:solidFill>
                  <a:srgbClr val="000000"/>
                </a:solidFill>
                <a:latin typeface="News Gothic MT"/>
                <a:cs typeface="News Gothic MT"/>
              </a:rPr>
              <a:t>40% of students expelled from U.S. schools every year are Black.</a:t>
            </a:r>
          </a:p>
          <a:p>
            <a:r>
              <a:rPr lang="en-US" dirty="0">
                <a:solidFill>
                  <a:srgbClr val="000000"/>
                </a:solidFill>
                <a:latin typeface="News Gothic MT"/>
                <a:cs typeface="News Gothic MT"/>
              </a:rPr>
              <a:t>70% of students involved in “in-school” arrests or referred to law enforcement are Black or Latino.</a:t>
            </a:r>
          </a:p>
          <a:p>
            <a:r>
              <a:rPr lang="en-US" dirty="0">
                <a:solidFill>
                  <a:srgbClr val="000000"/>
                </a:solidFill>
                <a:latin typeface="News Gothic MT"/>
                <a:cs typeface="News Gothic MT"/>
              </a:rPr>
              <a:t>13% of Native boys and 7% of Native girls received out of school suspensions in 2012</a:t>
            </a:r>
          </a:p>
          <a:p>
            <a:r>
              <a:rPr lang="en-US" dirty="0">
                <a:solidFill>
                  <a:srgbClr val="000000"/>
                </a:solidFill>
                <a:latin typeface="News Gothic MT"/>
                <a:cs typeface="News Gothic MT"/>
              </a:rPr>
              <a:t>68% of all males in state and federal prison do not have a high school diploma. – Community Coalition</a:t>
            </a:r>
          </a:p>
          <a:p>
            <a:endParaRPr lang="en-US" dirty="0">
              <a:latin typeface="News Gothic MT"/>
              <a:cs typeface="News Gothic MT"/>
            </a:endParaRPr>
          </a:p>
        </p:txBody>
      </p:sp>
    </p:spTree>
    <p:extLst>
      <p:ext uri="{BB962C8B-B14F-4D97-AF65-F5344CB8AC3E}">
        <p14:creationId xmlns:p14="http://schemas.microsoft.com/office/powerpoint/2010/main" val="145429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685800"/>
            <a:ext cx="10007600" cy="973667"/>
          </a:xfrm>
        </p:spPr>
        <p:txBody>
          <a:bodyPr>
            <a:normAutofit/>
          </a:bodyPr>
          <a:lstStyle/>
          <a:p>
            <a:r>
              <a:rPr lang="en-US" sz="3600" b="1" dirty="0">
                <a:cs typeface="Helvetica Neue"/>
              </a:rPr>
              <a:t>Regulating the Nervous System with Movement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 y="1800029"/>
            <a:ext cx="10287518" cy="4423633"/>
          </a:xfrm>
          <a:prstGeom prst="rect">
            <a:avLst/>
          </a:prstGeom>
        </p:spPr>
      </p:pic>
    </p:spTree>
    <p:extLst>
      <p:ext uri="{BB962C8B-B14F-4D97-AF65-F5344CB8AC3E}">
        <p14:creationId xmlns:p14="http://schemas.microsoft.com/office/powerpoint/2010/main" val="703678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mb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61542" cy="6858000"/>
          </a:xfrm>
          <a:prstGeom prst="rect">
            <a:avLst/>
          </a:prstGeom>
        </p:spPr>
      </p:pic>
    </p:spTree>
    <p:extLst>
      <p:ext uri="{BB962C8B-B14F-4D97-AF65-F5344CB8AC3E}">
        <p14:creationId xmlns:p14="http://schemas.microsoft.com/office/powerpoint/2010/main" val="794204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search_neurotheology_2.jpg"/>
          <p:cNvPicPr>
            <a:picLocks noChangeAspect="1"/>
          </p:cNvPicPr>
          <p:nvPr/>
        </p:nvPicPr>
        <p:blipFill>
          <a:blip r:embed="rId3">
            <a:alphaModFix amt="13000"/>
            <a:extLst>
              <a:ext uri="{28A0092B-C50C-407E-A947-70E740481C1C}">
                <a14:useLocalDpi xmlns:a14="http://schemas.microsoft.com/office/drawing/2010/main" val="0"/>
              </a:ext>
            </a:extLst>
          </a:blip>
          <a:stretch>
            <a:fillRect/>
          </a:stretch>
        </p:blipFill>
        <p:spPr>
          <a:xfrm>
            <a:off x="1157224" y="-311727"/>
            <a:ext cx="9877552" cy="7415580"/>
          </a:xfrm>
          <a:prstGeom prst="rect">
            <a:avLst/>
          </a:prstGeom>
        </p:spPr>
      </p:pic>
      <p:sp>
        <p:nvSpPr>
          <p:cNvPr id="2" name="Title 1"/>
          <p:cNvSpPr>
            <a:spLocks noGrp="1"/>
          </p:cNvSpPr>
          <p:nvPr>
            <p:ph type="title"/>
          </p:nvPr>
        </p:nvSpPr>
        <p:spPr/>
        <p:txBody>
          <a:bodyPr/>
          <a:lstStyle/>
          <a:p>
            <a:r>
              <a:rPr lang="en-US" b="1" dirty="0">
                <a:latin typeface="Helvetica Neue"/>
                <a:cs typeface="Helvetica Neue"/>
              </a:rPr>
              <a:t>Three Neural Circuits</a:t>
            </a:r>
            <a:br>
              <a:rPr lang="en-US" b="1" dirty="0">
                <a:latin typeface="Helvetica Neue"/>
                <a:cs typeface="Helvetica Neue"/>
              </a:rPr>
            </a:br>
            <a:r>
              <a:rPr lang="en-US" b="1" dirty="0">
                <a:latin typeface="Helvetica Neue"/>
                <a:cs typeface="Helvetica Neue"/>
              </a:rPr>
              <a:t>Polyvagal Theory</a:t>
            </a:r>
          </a:p>
        </p:txBody>
      </p:sp>
      <p:sp>
        <p:nvSpPr>
          <p:cNvPr id="3" name="Content Placeholder 2"/>
          <p:cNvSpPr>
            <a:spLocks noGrp="1"/>
          </p:cNvSpPr>
          <p:nvPr>
            <p:ph idx="1"/>
          </p:nvPr>
        </p:nvSpPr>
        <p:spPr>
          <a:xfrm>
            <a:off x="1981200" y="2658533"/>
            <a:ext cx="8229600" cy="3467630"/>
          </a:xfrm>
        </p:spPr>
        <p:txBody>
          <a:bodyPr numCol="1">
            <a:normAutofit/>
          </a:bodyPr>
          <a:lstStyle/>
          <a:p>
            <a:pPr marL="457200" indent="-457200">
              <a:buFont typeface="+mj-lt"/>
              <a:buAutoNum type="arabicPeriod"/>
            </a:pPr>
            <a:r>
              <a:rPr lang="en-US" sz="2000" b="1" dirty="0">
                <a:latin typeface="Helvetica Neue Light"/>
                <a:cs typeface="Helvetica Neue Light"/>
              </a:rPr>
              <a:t>Tend and Befriend</a:t>
            </a:r>
            <a:r>
              <a:rPr lang="en-US" sz="2000" dirty="0">
                <a:latin typeface="Helvetica Neue Light"/>
                <a:cs typeface="Helvetica Neue Light"/>
              </a:rPr>
              <a:t>: </a:t>
            </a:r>
            <a:r>
              <a:rPr lang="en-US" sz="2000" dirty="0" err="1">
                <a:latin typeface="Helvetica Neue Light"/>
                <a:cs typeface="Helvetica Neue Light"/>
              </a:rPr>
              <a:t>Myeliniated</a:t>
            </a:r>
            <a:r>
              <a:rPr lang="en-US" sz="2000" dirty="0">
                <a:latin typeface="Helvetica Neue Light"/>
                <a:cs typeface="Helvetica Neue Light"/>
              </a:rPr>
              <a:t> (vegetative) </a:t>
            </a:r>
            <a:r>
              <a:rPr lang="en-US" sz="2000" dirty="0" err="1">
                <a:latin typeface="Helvetica Neue Light"/>
                <a:cs typeface="Helvetica Neue Light"/>
              </a:rPr>
              <a:t>vagus</a:t>
            </a:r>
            <a:r>
              <a:rPr lang="en-US" sz="2000" dirty="0">
                <a:latin typeface="Helvetica Neue Light"/>
                <a:cs typeface="Helvetica Neue Light"/>
              </a:rPr>
              <a:t>: modulating calm bodily states and social engagement </a:t>
            </a:r>
          </a:p>
          <a:p>
            <a:pPr marL="457200" indent="-457200">
              <a:buFont typeface="+mj-lt"/>
              <a:buAutoNum type="arabicPeriod"/>
            </a:pPr>
            <a:r>
              <a:rPr lang="en-US" sz="2000" b="1" dirty="0">
                <a:latin typeface="Helvetica Neue Light"/>
                <a:cs typeface="Helvetica Neue Light"/>
              </a:rPr>
              <a:t>Fight or Flight</a:t>
            </a:r>
            <a:r>
              <a:rPr lang="en-US" sz="2000" dirty="0">
                <a:latin typeface="Helvetica Neue Light"/>
                <a:cs typeface="Helvetica Neue Light"/>
              </a:rPr>
              <a:t>: Sympathetic-Adrenal system: mobilization strategies</a:t>
            </a:r>
          </a:p>
          <a:p>
            <a:pPr marL="457200" indent="-457200">
              <a:buFont typeface="+mj-lt"/>
              <a:buAutoNum type="arabicPeriod"/>
            </a:pPr>
            <a:r>
              <a:rPr lang="en-US" sz="2000" b="1" dirty="0">
                <a:latin typeface="Helvetica Neue Light"/>
                <a:cs typeface="Helvetica Neue Light"/>
              </a:rPr>
              <a:t>Freeze </a:t>
            </a:r>
            <a:r>
              <a:rPr lang="mr-IN" sz="2000" b="1" dirty="0">
                <a:latin typeface="Helvetica Neue Light"/>
                <a:cs typeface="Helvetica Neue Light"/>
              </a:rPr>
              <a:t>–</a:t>
            </a:r>
            <a:r>
              <a:rPr lang="en-US" sz="2000" b="1" dirty="0">
                <a:latin typeface="Helvetica Neue Light"/>
                <a:cs typeface="Helvetica Neue Light"/>
              </a:rPr>
              <a:t> Surrender continuum</a:t>
            </a:r>
            <a:r>
              <a:rPr lang="en-US" sz="2000" dirty="0">
                <a:latin typeface="Helvetica Neue Light"/>
                <a:cs typeface="Helvetica Neue Light"/>
              </a:rPr>
              <a:t>: Primitive unmyelinated </a:t>
            </a:r>
            <a:r>
              <a:rPr lang="en-US" sz="2000" dirty="0" err="1">
                <a:latin typeface="Helvetica Neue Light"/>
                <a:cs typeface="Helvetica Neue Light"/>
              </a:rPr>
              <a:t>vagus</a:t>
            </a:r>
            <a:r>
              <a:rPr lang="en-US" sz="2000" dirty="0">
                <a:latin typeface="Helvetica Neue Light"/>
                <a:cs typeface="Helvetica Neue Light"/>
              </a:rPr>
              <a:t>: conservation of metabolic resources (immobilization, dissociation)</a:t>
            </a:r>
            <a:br>
              <a:rPr lang="en-US" sz="2000" dirty="0">
                <a:latin typeface="Helvetica Neue Light"/>
                <a:cs typeface="Helvetica Neue Light"/>
              </a:rPr>
            </a:br>
            <a:br>
              <a:rPr lang="en-US" sz="2000" dirty="0">
                <a:latin typeface="Helvetica Neue Light" charset="0"/>
                <a:ea typeface="Helvetica Neue Light" charset="0"/>
                <a:cs typeface="Helvetica Neue Light" charset="0"/>
              </a:rPr>
            </a:br>
            <a:br>
              <a:rPr lang="en-US" sz="2000" dirty="0">
                <a:latin typeface="Helvetica Neue Light"/>
                <a:cs typeface="Helvetica Neue Light"/>
              </a:rPr>
            </a:br>
            <a:endParaRPr lang="en-US" sz="2000" dirty="0">
              <a:latin typeface="Helvetica Neue Light"/>
              <a:cs typeface="Helvetica Neue Light"/>
            </a:endParaRPr>
          </a:p>
          <a:p>
            <a:pPr marL="0" indent="0">
              <a:buNone/>
            </a:pPr>
            <a:endParaRPr lang="en-US" sz="2000" dirty="0">
              <a:latin typeface="Helvetica Neue Light"/>
              <a:cs typeface="Helvetica Neue Light"/>
            </a:endParaRPr>
          </a:p>
        </p:txBody>
      </p:sp>
    </p:spTree>
    <p:extLst>
      <p:ext uri="{BB962C8B-B14F-4D97-AF65-F5344CB8AC3E}">
        <p14:creationId xmlns:p14="http://schemas.microsoft.com/office/powerpoint/2010/main" val="1844831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FAEC5-AE6F-AC4D-8B29-F4A6B136FAB2}"/>
              </a:ext>
            </a:extLst>
          </p:cNvPr>
          <p:cNvSpPr>
            <a:spLocks noGrp="1"/>
          </p:cNvSpPr>
          <p:nvPr>
            <p:ph type="title"/>
          </p:nvPr>
        </p:nvSpPr>
        <p:spPr>
          <a:xfrm>
            <a:off x="1371600" y="290945"/>
            <a:ext cx="9601200" cy="1485900"/>
          </a:xfrm>
        </p:spPr>
        <p:txBody>
          <a:bodyPr/>
          <a:lstStyle/>
          <a:p>
            <a:r>
              <a:rPr lang="en-US" dirty="0"/>
              <a:t>Effects of trauma</a:t>
            </a:r>
          </a:p>
        </p:txBody>
      </p:sp>
      <p:sp>
        <p:nvSpPr>
          <p:cNvPr id="3" name="Content Placeholder 2">
            <a:extLst>
              <a:ext uri="{FF2B5EF4-FFF2-40B4-BE49-F238E27FC236}">
                <a16:creationId xmlns:a16="http://schemas.microsoft.com/office/drawing/2014/main" id="{B4D9781A-F033-0844-81BB-E20EC5FB9F8F}"/>
              </a:ext>
            </a:extLst>
          </p:cNvPr>
          <p:cNvSpPr>
            <a:spLocks noGrp="1"/>
          </p:cNvSpPr>
          <p:nvPr>
            <p:ph idx="1"/>
          </p:nvPr>
        </p:nvSpPr>
        <p:spPr>
          <a:xfrm>
            <a:off x="1371600" y="748144"/>
            <a:ext cx="9601200" cy="6109855"/>
          </a:xfrm>
        </p:spPr>
        <p:txBody>
          <a:bodyPr>
            <a:normAutofit/>
          </a:bodyPr>
          <a:lstStyle/>
          <a:p>
            <a:endParaRPr lang="en-US" dirty="0"/>
          </a:p>
          <a:p>
            <a:pPr defTabSz="457200">
              <a:lnSpc>
                <a:spcPct val="100000"/>
              </a:lnSpc>
              <a:spcBef>
                <a:spcPts val="0"/>
              </a:spcBef>
              <a:spcAft>
                <a:spcPts val="0"/>
              </a:spcAft>
              <a:defRPr/>
            </a:pPr>
            <a:r>
              <a:rPr lang="en-US" sz="2800" dirty="0"/>
              <a:t>Speech center shuts down</a:t>
            </a:r>
            <a:br>
              <a:rPr lang="en-US" sz="2800" dirty="0"/>
            </a:br>
            <a:br>
              <a:rPr lang="en-US" sz="2800" dirty="0"/>
            </a:br>
            <a:r>
              <a:rPr lang="en-US" sz="2800" i="1" dirty="0"/>
              <a:t>”This is why talk therapy is limited in helping someone recover from or heal from overwhelming stress.” </a:t>
            </a:r>
          </a:p>
          <a:p>
            <a:pPr marL="0" indent="0" defTabSz="457200">
              <a:lnSpc>
                <a:spcPct val="100000"/>
              </a:lnSpc>
              <a:spcBef>
                <a:spcPts val="0"/>
              </a:spcBef>
              <a:spcAft>
                <a:spcPts val="0"/>
              </a:spcAft>
              <a:buNone/>
              <a:defRPr/>
            </a:pPr>
            <a:endParaRPr lang="en-US" sz="2800" dirty="0"/>
          </a:p>
          <a:p>
            <a:pPr defTabSz="457200">
              <a:lnSpc>
                <a:spcPct val="100000"/>
              </a:lnSpc>
              <a:spcBef>
                <a:spcPts val="0"/>
              </a:spcBef>
              <a:spcAft>
                <a:spcPts val="0"/>
              </a:spcAft>
              <a:defRPr/>
            </a:pPr>
            <a:r>
              <a:rPr lang="en-US" sz="2800" dirty="0"/>
              <a:t>Impaired ability to assess threats, </a:t>
            </a:r>
            <a:r>
              <a:rPr lang="en-US" sz="2800" dirty="0" err="1"/>
              <a:t>hypervigiliance</a:t>
            </a:r>
            <a:br>
              <a:rPr lang="en-US" sz="2800" dirty="0"/>
            </a:br>
            <a:endParaRPr lang="en-US" sz="2800" dirty="0"/>
          </a:p>
          <a:p>
            <a:pPr defTabSz="457200">
              <a:lnSpc>
                <a:spcPct val="100000"/>
              </a:lnSpc>
              <a:spcBef>
                <a:spcPts val="0"/>
              </a:spcBef>
              <a:spcAft>
                <a:spcPts val="0"/>
              </a:spcAft>
              <a:defRPr/>
            </a:pPr>
            <a:r>
              <a:rPr lang="en-US" sz="2800" dirty="0"/>
              <a:t>Impaired memory and difficulty processing information</a:t>
            </a:r>
            <a:br>
              <a:rPr lang="en-US" sz="2800" dirty="0"/>
            </a:br>
            <a:endParaRPr lang="en-US" sz="2800" dirty="0"/>
          </a:p>
          <a:p>
            <a:pPr defTabSz="457200">
              <a:lnSpc>
                <a:spcPct val="100000"/>
              </a:lnSpc>
              <a:spcBef>
                <a:spcPts val="0"/>
              </a:spcBef>
              <a:spcAft>
                <a:spcPts val="0"/>
              </a:spcAft>
              <a:defRPr/>
            </a:pPr>
            <a:r>
              <a:rPr lang="en-US" sz="2800" dirty="0"/>
              <a:t>Present moment awareness decreases</a:t>
            </a:r>
            <a:br>
              <a:rPr lang="en-US" sz="2800" dirty="0"/>
            </a:br>
            <a:endParaRPr lang="en-US" sz="2800" dirty="0"/>
          </a:p>
          <a:p>
            <a:pPr defTabSz="457200">
              <a:lnSpc>
                <a:spcPct val="100000"/>
              </a:lnSpc>
              <a:spcBef>
                <a:spcPts val="0"/>
              </a:spcBef>
              <a:spcAft>
                <a:spcPts val="0"/>
              </a:spcAft>
              <a:defRPr/>
            </a:pPr>
            <a:r>
              <a:rPr lang="en-US" sz="2800" dirty="0"/>
              <a:t>Feelings of numbness and disassociation or a </a:t>
            </a:r>
            <a:r>
              <a:rPr lang="en-US" sz="2800" dirty="0" err="1"/>
              <a:t>hyperaroused</a:t>
            </a:r>
            <a:r>
              <a:rPr lang="en-US" sz="2800" dirty="0"/>
              <a:t> state</a:t>
            </a:r>
          </a:p>
        </p:txBody>
      </p:sp>
    </p:spTree>
    <p:extLst>
      <p:ext uri="{BB962C8B-B14F-4D97-AF65-F5344CB8AC3E}">
        <p14:creationId xmlns:p14="http://schemas.microsoft.com/office/powerpoint/2010/main" val="1731051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99D9D-7C87-DE4F-84D6-6CE89B472A89}"/>
              </a:ext>
            </a:extLst>
          </p:cNvPr>
          <p:cNvSpPr>
            <a:spLocks noGrp="1"/>
          </p:cNvSpPr>
          <p:nvPr>
            <p:ph type="title"/>
          </p:nvPr>
        </p:nvSpPr>
        <p:spPr/>
        <p:txBody>
          <a:bodyPr/>
          <a:lstStyle/>
          <a:p>
            <a:r>
              <a:rPr lang="en-US" dirty="0"/>
              <a:t>Benefits of Trauma-Informed Yoga</a:t>
            </a:r>
          </a:p>
        </p:txBody>
      </p:sp>
      <p:sp>
        <p:nvSpPr>
          <p:cNvPr id="3" name="Content Placeholder 2">
            <a:extLst>
              <a:ext uri="{FF2B5EF4-FFF2-40B4-BE49-F238E27FC236}">
                <a16:creationId xmlns:a16="http://schemas.microsoft.com/office/drawing/2014/main" id="{62EFF892-810B-444F-8E97-6032AD27B527}"/>
              </a:ext>
            </a:extLst>
          </p:cNvPr>
          <p:cNvSpPr>
            <a:spLocks noGrp="1"/>
          </p:cNvSpPr>
          <p:nvPr>
            <p:ph idx="1"/>
          </p:nvPr>
        </p:nvSpPr>
        <p:spPr>
          <a:xfrm>
            <a:off x="1371600" y="1662545"/>
            <a:ext cx="9601200" cy="5008419"/>
          </a:xfrm>
        </p:spPr>
        <p:txBody>
          <a:bodyPr>
            <a:normAutofit lnSpcReduction="10000"/>
          </a:bodyPr>
          <a:lstStyle/>
          <a:p>
            <a:pPr marL="0" indent="0">
              <a:buNone/>
            </a:pPr>
            <a:r>
              <a:rPr lang="en-US" b="1" dirty="0"/>
              <a:t>Trauma recovery</a:t>
            </a:r>
            <a:endParaRPr lang="en-US" dirty="0"/>
          </a:p>
          <a:p>
            <a:pPr lvl="0"/>
            <a:r>
              <a:rPr lang="en-US" sz="2800" dirty="0"/>
              <a:t>Physical benefits and improved overall well-being through nervous system regulation</a:t>
            </a:r>
          </a:p>
          <a:p>
            <a:pPr lvl="0"/>
            <a:r>
              <a:rPr lang="en-US" sz="2800" dirty="0"/>
              <a:t>Connection to resilience, choice making, present moment awareness</a:t>
            </a:r>
          </a:p>
          <a:p>
            <a:pPr lvl="0"/>
            <a:r>
              <a:rPr lang="en-US" sz="2800" dirty="0"/>
              <a:t>Developing stronger connection with self, feelings, emotions, boundaries</a:t>
            </a:r>
          </a:p>
          <a:p>
            <a:pPr lvl="0"/>
            <a:r>
              <a:rPr lang="en-US" sz="2800" dirty="0"/>
              <a:t>Effective adjunctive therapy during treatment for drug addiction</a:t>
            </a:r>
          </a:p>
          <a:p>
            <a:pPr lvl="0"/>
            <a:r>
              <a:rPr lang="en-US" sz="2800" dirty="0"/>
              <a:t>Recognition of human potential and shared humanity</a:t>
            </a:r>
          </a:p>
          <a:p>
            <a:pPr lvl="0"/>
            <a:r>
              <a:rPr lang="en-US" sz="2800" dirty="0"/>
              <a:t>Community</a:t>
            </a:r>
          </a:p>
          <a:p>
            <a:pPr marL="0" lvl="0" indent="0">
              <a:buNone/>
            </a:pPr>
            <a:endParaRPr lang="en-US" dirty="0"/>
          </a:p>
          <a:p>
            <a:endParaRPr lang="en-US" dirty="0"/>
          </a:p>
        </p:txBody>
      </p:sp>
    </p:spTree>
    <p:extLst>
      <p:ext uri="{BB962C8B-B14F-4D97-AF65-F5344CB8AC3E}">
        <p14:creationId xmlns:p14="http://schemas.microsoft.com/office/powerpoint/2010/main" val="729580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5928" y="2385354"/>
            <a:ext cx="8361229" cy="2098226"/>
          </a:xfrm>
        </p:spPr>
        <p:txBody>
          <a:bodyPr/>
          <a:lstStyle/>
          <a:p>
            <a:r>
              <a:rPr lang="en-US" dirty="0"/>
              <a:t>Tools for </a:t>
            </a:r>
            <a:r>
              <a:rPr lang="en-US"/>
              <a:t>Wholeness + health</a:t>
            </a:r>
            <a:endParaRPr lang="en-US" dirty="0"/>
          </a:p>
        </p:txBody>
      </p:sp>
    </p:spTree>
    <p:extLst>
      <p:ext uri="{BB962C8B-B14F-4D97-AF65-F5344CB8AC3E}">
        <p14:creationId xmlns:p14="http://schemas.microsoft.com/office/powerpoint/2010/main" val="878712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BE1144C-BF89-1749-A095-E6D40EB9956F}"/>
              </a:ext>
            </a:extLst>
          </p:cNvPr>
          <p:cNvPicPr>
            <a:picLocks noGrp="1" noChangeAspect="1"/>
          </p:cNvPicPr>
          <p:nvPr>
            <p:ph idx="1"/>
          </p:nvPr>
        </p:nvPicPr>
        <p:blipFill>
          <a:blip r:embed="rId3"/>
          <a:stretch>
            <a:fillRect/>
          </a:stretch>
        </p:blipFill>
        <p:spPr>
          <a:xfrm>
            <a:off x="1220932" y="0"/>
            <a:ext cx="10312977" cy="6875318"/>
          </a:xfrm>
        </p:spPr>
      </p:pic>
    </p:spTree>
    <p:extLst>
      <p:ext uri="{BB962C8B-B14F-4D97-AF65-F5344CB8AC3E}">
        <p14:creationId xmlns:p14="http://schemas.microsoft.com/office/powerpoint/2010/main" val="237302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Inviting Felt Sense:</a:t>
            </a:r>
            <a:br>
              <a:rPr lang="en-US" dirty="0"/>
            </a:br>
            <a:r>
              <a:rPr lang="en-US" dirty="0"/>
              <a:t>Tools for wholeness and resilience</a:t>
            </a:r>
          </a:p>
        </p:txBody>
      </p:sp>
      <p:sp>
        <p:nvSpPr>
          <p:cNvPr id="3" name="Content Placeholder 2"/>
          <p:cNvSpPr>
            <a:spLocks noGrp="1"/>
          </p:cNvSpPr>
          <p:nvPr>
            <p:ph idx="1"/>
          </p:nvPr>
        </p:nvSpPr>
        <p:spPr>
          <a:xfrm>
            <a:off x="1371600" y="2489200"/>
            <a:ext cx="9601200" cy="4216400"/>
          </a:xfrm>
        </p:spPr>
        <p:txBody>
          <a:bodyPr>
            <a:normAutofit/>
          </a:bodyPr>
          <a:lstStyle/>
          <a:p>
            <a:pPr marL="457200" indent="-457200">
              <a:buFont typeface="Arial"/>
              <a:buChar char="•"/>
            </a:pPr>
            <a:r>
              <a:rPr lang="en-US" sz="2800" dirty="0">
                <a:latin typeface="Helvetica Neue"/>
                <a:cs typeface="Helvetica Neue"/>
              </a:rPr>
              <a:t>Orienting</a:t>
            </a:r>
          </a:p>
          <a:p>
            <a:pPr marL="457200" indent="-457200">
              <a:buFont typeface="Arial"/>
              <a:buChar char="•"/>
            </a:pPr>
            <a:r>
              <a:rPr lang="en-US" sz="2800" dirty="0">
                <a:latin typeface="Helvetica Neue"/>
                <a:cs typeface="Helvetica Neue"/>
              </a:rPr>
              <a:t>Grounding</a:t>
            </a:r>
          </a:p>
          <a:p>
            <a:pPr marL="457200" indent="-457200">
              <a:buFont typeface="Arial"/>
              <a:buChar char="•"/>
            </a:pPr>
            <a:r>
              <a:rPr lang="en-US" sz="2800" dirty="0">
                <a:latin typeface="Helvetica Neue"/>
                <a:cs typeface="Helvetica Neue"/>
              </a:rPr>
              <a:t>Centering (in the body and in the present moment)</a:t>
            </a:r>
          </a:p>
          <a:p>
            <a:pPr marL="457200" indent="-457200">
              <a:buFont typeface="Arial"/>
              <a:buChar char="•"/>
            </a:pPr>
            <a:r>
              <a:rPr lang="en-US" sz="2800" dirty="0">
                <a:latin typeface="Helvetica Neue"/>
                <a:cs typeface="Helvetica Neue"/>
              </a:rPr>
              <a:t>Alternating effort/rest</a:t>
            </a:r>
          </a:p>
          <a:p>
            <a:pPr marL="457200" indent="-457200">
              <a:buFont typeface="Arial"/>
              <a:buChar char="•"/>
            </a:pPr>
            <a:r>
              <a:rPr lang="en-US" sz="2800" dirty="0">
                <a:latin typeface="Helvetica Neue"/>
                <a:cs typeface="Helvetica Neue"/>
              </a:rPr>
              <a:t>Take an even, steady breath…</a:t>
            </a:r>
          </a:p>
          <a:p>
            <a:pPr marL="742950" lvl="1" indent="-285750">
              <a:buFont typeface="Arial"/>
              <a:buChar char="•"/>
            </a:pPr>
            <a:r>
              <a:rPr lang="en-US" sz="2800" dirty="0">
                <a:latin typeface="Helvetica Neue"/>
                <a:cs typeface="Helvetica Neue"/>
              </a:rPr>
              <a:t>Through your nose or mouth</a:t>
            </a:r>
          </a:p>
          <a:p>
            <a:pPr marL="742950" lvl="1" indent="-285750">
              <a:buFont typeface="Arial"/>
              <a:buChar char="•"/>
            </a:pPr>
            <a:r>
              <a:rPr lang="en-US" sz="2800" dirty="0">
                <a:latin typeface="Helvetica Neue"/>
                <a:cs typeface="Helvetica Neue"/>
              </a:rPr>
              <a:t>Belly breathing</a:t>
            </a:r>
          </a:p>
          <a:p>
            <a:pPr marL="742950" lvl="1" indent="-285750">
              <a:buFont typeface="Arial"/>
              <a:buChar char="•"/>
            </a:pPr>
            <a:r>
              <a:rPr lang="en-US" sz="2800" dirty="0">
                <a:latin typeface="Helvetica Neue"/>
                <a:cs typeface="Helvetica Neue"/>
              </a:rPr>
              <a:t>Even out inhalation and exhalation</a:t>
            </a:r>
          </a:p>
          <a:p>
            <a:endParaRPr lang="en-US" dirty="0"/>
          </a:p>
        </p:txBody>
      </p:sp>
    </p:spTree>
    <p:extLst>
      <p:ext uri="{BB962C8B-B14F-4D97-AF65-F5344CB8AC3E}">
        <p14:creationId xmlns:p14="http://schemas.microsoft.com/office/powerpoint/2010/main" val="949388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BASICS</a:t>
            </a:r>
          </a:p>
        </p:txBody>
      </p:sp>
      <p:sp>
        <p:nvSpPr>
          <p:cNvPr id="3" name="Content Placeholder 2"/>
          <p:cNvSpPr>
            <a:spLocks noGrp="1"/>
          </p:cNvSpPr>
          <p:nvPr>
            <p:ph idx="1"/>
          </p:nvPr>
        </p:nvSpPr>
        <p:spPr>
          <a:xfrm>
            <a:off x="1371600" y="1391478"/>
            <a:ext cx="9601200" cy="4475922"/>
          </a:xfrm>
        </p:spPr>
        <p:txBody>
          <a:bodyPr>
            <a:noAutofit/>
          </a:bodyPr>
          <a:lstStyle/>
          <a:p>
            <a:endParaRPr lang="en-US" sz="2400" dirty="0"/>
          </a:p>
          <a:p>
            <a:r>
              <a:rPr lang="en-US" sz="2400" dirty="0"/>
              <a:t>Present Moment</a:t>
            </a:r>
          </a:p>
          <a:p>
            <a:r>
              <a:rPr lang="en-US" sz="2400" dirty="0"/>
              <a:t>Choice</a:t>
            </a:r>
          </a:p>
          <a:p>
            <a:pPr lvl="1"/>
            <a:r>
              <a:rPr lang="en-US" sz="2400" dirty="0"/>
              <a:t>Non-hierarchical language</a:t>
            </a:r>
          </a:p>
          <a:p>
            <a:pPr lvl="1"/>
            <a:r>
              <a:rPr lang="en-US" sz="2400" dirty="0"/>
              <a:t>Invitational</a:t>
            </a:r>
          </a:p>
          <a:p>
            <a:pPr lvl="1"/>
            <a:r>
              <a:rPr lang="en-US" sz="2400" dirty="0"/>
              <a:t>Students are in charge of their own experience</a:t>
            </a:r>
          </a:p>
          <a:p>
            <a:pPr lvl="1"/>
            <a:r>
              <a:rPr lang="en-US" sz="2400" dirty="0"/>
              <a:t>Normalize modifications and variations</a:t>
            </a:r>
          </a:p>
          <a:p>
            <a:r>
              <a:rPr lang="en-US" sz="2400" dirty="0"/>
              <a:t>Holding space for your students’ experience (non-judgmental, non shaming)</a:t>
            </a:r>
          </a:p>
          <a:p>
            <a:r>
              <a:rPr lang="en-US" sz="2400" dirty="0"/>
              <a:t>Predictability—e.g. how many repetitions, forecast length of exercises, rhythms</a:t>
            </a:r>
          </a:p>
        </p:txBody>
      </p:sp>
    </p:spTree>
    <p:extLst>
      <p:ext uri="{BB962C8B-B14F-4D97-AF65-F5344CB8AC3E}">
        <p14:creationId xmlns:p14="http://schemas.microsoft.com/office/powerpoint/2010/main" val="54954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 TRAUMA SENSITIVE LANGUAGE</a:t>
            </a:r>
          </a:p>
        </p:txBody>
      </p:sp>
      <p:sp>
        <p:nvSpPr>
          <p:cNvPr id="3" name="Content Placeholder 2"/>
          <p:cNvSpPr>
            <a:spLocks noGrp="1"/>
          </p:cNvSpPr>
          <p:nvPr>
            <p:ph idx="1"/>
          </p:nvPr>
        </p:nvSpPr>
        <p:spPr>
          <a:xfrm>
            <a:off x="1371600" y="1790700"/>
            <a:ext cx="9601200" cy="3581400"/>
          </a:xfrm>
        </p:spPr>
        <p:txBody>
          <a:bodyPr>
            <a:normAutofit/>
          </a:bodyPr>
          <a:lstStyle/>
          <a:p>
            <a:pPr marL="0" lvl="1" indent="0">
              <a:buNone/>
            </a:pPr>
            <a:r>
              <a:rPr lang="en-US" sz="2400" dirty="0"/>
              <a:t>Non-hierarchical choices you can </a:t>
            </a:r>
            <a:br>
              <a:rPr lang="en-US" sz="2400" dirty="0"/>
            </a:br>
            <a:r>
              <a:rPr lang="en-US" sz="2400" dirty="0"/>
              <a:t>offer in any setting: </a:t>
            </a:r>
          </a:p>
          <a:p>
            <a:pPr lvl="2"/>
            <a:r>
              <a:rPr lang="en-US" sz="2400" dirty="0"/>
              <a:t>Eyes closed or open</a:t>
            </a:r>
          </a:p>
          <a:p>
            <a:pPr lvl="2"/>
            <a:r>
              <a:rPr lang="en-US" sz="2400" dirty="0"/>
              <a:t>Level of exertion </a:t>
            </a:r>
          </a:p>
          <a:p>
            <a:pPr lvl="2"/>
            <a:r>
              <a:rPr lang="en-US" sz="2400" dirty="0"/>
              <a:t>Modifications</a:t>
            </a:r>
          </a:p>
          <a:p>
            <a:pPr lvl="2"/>
            <a:r>
              <a:rPr lang="en-US" sz="2400" dirty="0"/>
              <a:t>Breath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950" y="1949450"/>
            <a:ext cx="4895850" cy="3263900"/>
          </a:xfrm>
          <a:prstGeom prst="rect">
            <a:avLst/>
          </a:prstGeom>
        </p:spPr>
      </p:pic>
    </p:spTree>
    <p:extLst>
      <p:ext uri="{BB962C8B-B14F-4D97-AF65-F5344CB8AC3E}">
        <p14:creationId xmlns:p14="http://schemas.microsoft.com/office/powerpoint/2010/main" val="119485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grpId="1"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grpId="1"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SENSITIVE LANGUAGE</a:t>
            </a:r>
          </a:p>
        </p:txBody>
      </p:sp>
      <p:sp>
        <p:nvSpPr>
          <p:cNvPr id="3" name="Content Placeholder 2"/>
          <p:cNvSpPr>
            <a:spLocks noGrp="1"/>
          </p:cNvSpPr>
          <p:nvPr>
            <p:ph idx="1"/>
          </p:nvPr>
        </p:nvSpPr>
        <p:spPr>
          <a:xfrm>
            <a:off x="1371600" y="1676400"/>
            <a:ext cx="9601200" cy="4419600"/>
          </a:xfrm>
        </p:spPr>
        <p:txBody>
          <a:bodyPr>
            <a:normAutofit/>
          </a:bodyPr>
          <a:lstStyle/>
          <a:p>
            <a:pPr lvl="1"/>
            <a:r>
              <a:rPr lang="en-US" dirty="0"/>
              <a:t>Direct/Invitational language:</a:t>
            </a:r>
          </a:p>
          <a:p>
            <a:pPr lvl="2"/>
            <a:r>
              <a:rPr lang="en-US" dirty="0"/>
              <a:t>First, direct students into the movement/exercise</a:t>
            </a:r>
          </a:p>
          <a:p>
            <a:pPr lvl="2"/>
            <a:r>
              <a:rPr lang="en-US" dirty="0"/>
              <a:t>Then invite them to have own experience </a:t>
            </a:r>
          </a:p>
          <a:p>
            <a:pPr lvl="2"/>
            <a:r>
              <a:rPr lang="en-US" dirty="0"/>
              <a:t>Create rhythms—duration, count down</a:t>
            </a:r>
          </a:p>
          <a:p>
            <a:pPr lvl="2"/>
            <a:r>
              <a:rPr lang="en-US" dirty="0"/>
              <a:t>Body-positive, non-shaming, non-gender specific</a:t>
            </a:r>
          </a:p>
          <a:p>
            <a:pPr lvl="2"/>
            <a:r>
              <a:rPr lang="en-US" dirty="0"/>
              <a:t>Be cautious about making claims about benefits</a:t>
            </a:r>
          </a:p>
          <a:p>
            <a:pPr lvl="2"/>
            <a:r>
              <a:rPr lang="en-US" dirty="0"/>
              <a:t>Normalize “not getting it”</a:t>
            </a:r>
          </a:p>
          <a:p>
            <a:pPr lvl="2"/>
            <a:r>
              <a:rPr lang="en-US" dirty="0"/>
              <a:t>Praise choice-making and customization</a:t>
            </a:r>
          </a:p>
          <a:p>
            <a:pPr lvl="2"/>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924" y="1968500"/>
            <a:ext cx="5486175" cy="3659236"/>
          </a:xfrm>
          <a:prstGeom prst="rect">
            <a:avLst/>
          </a:prstGeom>
        </p:spPr>
      </p:pic>
    </p:spTree>
    <p:extLst>
      <p:ext uri="{BB962C8B-B14F-4D97-AF65-F5344CB8AC3E}">
        <p14:creationId xmlns:p14="http://schemas.microsoft.com/office/powerpoint/2010/main" val="21862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1485900"/>
          </a:xfrm>
        </p:spPr>
        <p:txBody>
          <a:bodyPr/>
          <a:lstStyle/>
          <a:p>
            <a:r>
              <a:rPr lang="en-US" dirty="0"/>
              <a:t>MINDFULNESS + MEDITATION </a:t>
            </a:r>
          </a:p>
        </p:txBody>
      </p:sp>
      <p:sp>
        <p:nvSpPr>
          <p:cNvPr id="3" name="Content Placeholder 2"/>
          <p:cNvSpPr>
            <a:spLocks noGrp="1"/>
          </p:cNvSpPr>
          <p:nvPr>
            <p:ph idx="1"/>
          </p:nvPr>
        </p:nvSpPr>
        <p:spPr>
          <a:xfrm>
            <a:off x="1371600" y="742950"/>
            <a:ext cx="9601200" cy="4675909"/>
          </a:xfrm>
        </p:spPr>
        <p:txBody>
          <a:bodyPr>
            <a:noAutofit/>
          </a:bodyPr>
          <a:lstStyle/>
          <a:p>
            <a:pPr lvl="1">
              <a:lnSpc>
                <a:spcPct val="100000"/>
              </a:lnSpc>
              <a:spcBef>
                <a:spcPts val="0"/>
              </a:spcBef>
              <a:spcAft>
                <a:spcPts val="0"/>
              </a:spcAft>
              <a:defRPr/>
            </a:pPr>
            <a:r>
              <a:rPr lang="en-US" sz="2400" i="0" dirty="0"/>
              <a:t>Focus on here and now</a:t>
            </a:r>
            <a:br>
              <a:rPr lang="en-US" sz="2400" i="0" dirty="0"/>
            </a:br>
            <a:endParaRPr lang="en-US" sz="2400" i="0" dirty="0"/>
          </a:p>
          <a:p>
            <a:pPr lvl="7">
              <a:lnSpc>
                <a:spcPct val="100000"/>
              </a:lnSpc>
              <a:spcBef>
                <a:spcPts val="0"/>
              </a:spcBef>
              <a:spcAft>
                <a:spcPts val="0"/>
              </a:spcAft>
              <a:defRPr/>
            </a:pPr>
            <a:r>
              <a:rPr lang="en-US" sz="2400" i="0" dirty="0"/>
              <a:t>Keep students in the present moment, with their own experience</a:t>
            </a:r>
            <a:br>
              <a:rPr lang="en-US" sz="2400" i="0" dirty="0"/>
            </a:br>
            <a:endParaRPr lang="en-US" sz="2400" i="0" dirty="0"/>
          </a:p>
          <a:p>
            <a:pPr lvl="7">
              <a:lnSpc>
                <a:spcPct val="100000"/>
              </a:lnSpc>
              <a:spcBef>
                <a:spcPts val="0"/>
              </a:spcBef>
              <a:spcAft>
                <a:spcPts val="0"/>
              </a:spcAft>
              <a:defRPr/>
            </a:pPr>
            <a:r>
              <a:rPr lang="en-US" sz="2400" i="0" dirty="0"/>
              <a:t>Is it relevant? Is it accessible?</a:t>
            </a:r>
          </a:p>
          <a:p>
            <a:pPr marL="0" lvl="1" indent="0">
              <a:lnSpc>
                <a:spcPct val="100000"/>
              </a:lnSpc>
              <a:spcBef>
                <a:spcPts val="0"/>
              </a:spcBef>
              <a:spcAft>
                <a:spcPts val="0"/>
              </a:spcAft>
              <a:buNone/>
              <a:defRPr/>
            </a:pPr>
            <a:endParaRPr lang="en-US" sz="2400" i="0" dirty="0"/>
          </a:p>
          <a:p>
            <a:pPr lvl="1">
              <a:lnSpc>
                <a:spcPct val="100000"/>
              </a:lnSpc>
              <a:spcBef>
                <a:spcPts val="0"/>
              </a:spcBef>
              <a:spcAft>
                <a:spcPts val="0"/>
              </a:spcAft>
              <a:defRPr/>
            </a:pPr>
            <a:r>
              <a:rPr lang="en-US" sz="2400" i="0" dirty="0"/>
              <a:t>Kinesthetic/Feeling Meditations</a:t>
            </a:r>
          </a:p>
          <a:p>
            <a:pPr lvl="1">
              <a:lnSpc>
                <a:spcPct val="100000"/>
              </a:lnSpc>
              <a:spcBef>
                <a:spcPts val="0"/>
              </a:spcBef>
              <a:spcAft>
                <a:spcPts val="0"/>
              </a:spcAft>
              <a:defRPr/>
            </a:pPr>
            <a:r>
              <a:rPr lang="en-US" sz="2400" i="0" dirty="0"/>
              <a:t>   Body Scan</a:t>
            </a:r>
          </a:p>
          <a:p>
            <a:pPr lvl="1">
              <a:lnSpc>
                <a:spcPct val="100000"/>
              </a:lnSpc>
              <a:spcBef>
                <a:spcPts val="0"/>
              </a:spcBef>
              <a:spcAft>
                <a:spcPts val="0"/>
              </a:spcAft>
              <a:defRPr/>
            </a:pPr>
            <a:r>
              <a:rPr lang="en-US" sz="2400" i="0" dirty="0"/>
              <a:t>   Moving hands with breath</a:t>
            </a:r>
          </a:p>
          <a:p>
            <a:pPr lvl="1">
              <a:lnSpc>
                <a:spcPct val="100000"/>
              </a:lnSpc>
              <a:spcBef>
                <a:spcPts val="0"/>
              </a:spcBef>
              <a:spcAft>
                <a:spcPts val="0"/>
              </a:spcAft>
              <a:defRPr/>
            </a:pPr>
            <a:endParaRPr lang="en-US" sz="2400" i="0" dirty="0"/>
          </a:p>
          <a:p>
            <a:pPr lvl="1">
              <a:lnSpc>
                <a:spcPct val="100000"/>
              </a:lnSpc>
              <a:spcBef>
                <a:spcPts val="0"/>
              </a:spcBef>
              <a:spcAft>
                <a:spcPts val="0"/>
              </a:spcAft>
              <a:defRPr/>
            </a:pPr>
            <a:r>
              <a:rPr lang="en-US" sz="2400" i="0" dirty="0"/>
              <a:t>Simple Imagery Meditations</a:t>
            </a:r>
          </a:p>
          <a:p>
            <a:pPr lvl="1">
              <a:lnSpc>
                <a:spcPct val="100000"/>
              </a:lnSpc>
              <a:spcBef>
                <a:spcPts val="0"/>
              </a:spcBef>
              <a:spcAft>
                <a:spcPts val="0"/>
              </a:spcAft>
              <a:defRPr/>
            </a:pPr>
            <a:r>
              <a:rPr lang="en-US" sz="2400" i="0" dirty="0"/>
              <a:t>    Light Stream </a:t>
            </a:r>
          </a:p>
          <a:p>
            <a:pPr lvl="1">
              <a:lnSpc>
                <a:spcPct val="100000"/>
              </a:lnSpc>
              <a:spcBef>
                <a:spcPts val="0"/>
              </a:spcBef>
              <a:spcAft>
                <a:spcPts val="0"/>
              </a:spcAft>
              <a:defRPr/>
            </a:pPr>
            <a:endParaRPr lang="en-US" sz="2400" i="0" dirty="0"/>
          </a:p>
          <a:p>
            <a:pPr lvl="1">
              <a:lnSpc>
                <a:spcPct val="100000"/>
              </a:lnSpc>
              <a:spcBef>
                <a:spcPts val="0"/>
              </a:spcBef>
              <a:spcAft>
                <a:spcPts val="0"/>
              </a:spcAft>
              <a:defRPr/>
            </a:pPr>
            <a:r>
              <a:rPr lang="en-US" sz="2400" i="0" dirty="0"/>
              <a:t>Heart Centered Meditations</a:t>
            </a:r>
          </a:p>
          <a:p>
            <a:pPr lvl="1">
              <a:lnSpc>
                <a:spcPct val="100000"/>
              </a:lnSpc>
              <a:spcBef>
                <a:spcPts val="0"/>
              </a:spcBef>
              <a:spcAft>
                <a:spcPts val="0"/>
              </a:spcAft>
              <a:defRPr/>
            </a:pPr>
            <a:endParaRPr lang="en-US" sz="2400" i="0" dirty="0"/>
          </a:p>
          <a:p>
            <a:pPr lvl="1">
              <a:lnSpc>
                <a:spcPct val="100000"/>
              </a:lnSpc>
              <a:spcBef>
                <a:spcPts val="0"/>
              </a:spcBef>
              <a:spcAft>
                <a:spcPts val="0"/>
              </a:spcAft>
              <a:defRPr/>
            </a:pPr>
            <a:r>
              <a:rPr lang="en-US" sz="2400" i="0" dirty="0"/>
              <a:t>Always Give an option to ”opt out”</a:t>
            </a:r>
            <a:br>
              <a:rPr lang="en-US" sz="2400" i="0" dirty="0"/>
            </a:br>
            <a:endParaRPr lang="en-US" sz="2400" i="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1207" y="2423160"/>
            <a:ext cx="4389120" cy="3291840"/>
          </a:xfrm>
          <a:prstGeom prst="rect">
            <a:avLst/>
          </a:prstGeom>
        </p:spPr>
      </p:pic>
    </p:spTree>
    <p:extLst>
      <p:ext uri="{BB962C8B-B14F-4D97-AF65-F5344CB8AC3E}">
        <p14:creationId xmlns:p14="http://schemas.microsoft.com/office/powerpoint/2010/main" val="19045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p:cTn id="56"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p:cTn id="63" dur="1000" fill="hold"/>
                                        <p:tgtEl>
                                          <p:spTgt spid="3">
                                            <p:txEl>
                                              <p:pRg st="11" end="11"/>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11" end="1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3">
                                            <p:txEl>
                                              <p:pRg st="13" end="13"/>
                                            </p:txEl>
                                          </p:spTgt>
                                        </p:tgtEl>
                                        <p:attrNameLst>
                                          <p:attrName>style.visibility</p:attrName>
                                        </p:attrNameLst>
                                      </p:cBhvr>
                                      <p:to>
                                        <p:strVal val="visible"/>
                                      </p:to>
                                    </p:set>
                                    <p:anim calcmode="lin" valueType="num">
                                      <p:cBhvr>
                                        <p:cTn id="70" dur="1000" fill="hold"/>
                                        <p:tgtEl>
                                          <p:spTgt spid="3">
                                            <p:txEl>
                                              <p:pRg st="13" end="13"/>
                                            </p:txEl>
                                          </p:spTgt>
                                        </p:tgtEl>
                                        <p:attrNameLst>
                                          <p:attrName>ppt_w</p:attrName>
                                        </p:attrNameLst>
                                      </p:cBhvr>
                                      <p:tavLst>
                                        <p:tav tm="0">
                                          <p:val>
                                            <p:strVal val="#ppt_w*0.70"/>
                                          </p:val>
                                        </p:tav>
                                        <p:tav tm="100000">
                                          <p:val>
                                            <p:strVal val="#ppt_w"/>
                                          </p:val>
                                        </p:tav>
                                      </p:tavLst>
                                    </p:anim>
                                    <p:anim calcmode="lin" valueType="num">
                                      <p:cBhvr>
                                        <p:cTn id="71" dur="1000" fill="hold"/>
                                        <p:tgtEl>
                                          <p:spTgt spid="3">
                                            <p:txEl>
                                              <p:pRg st="13" end="13"/>
                                            </p:txEl>
                                          </p:spTgt>
                                        </p:tgtEl>
                                        <p:attrNameLst>
                                          <p:attrName>ppt_h</p:attrName>
                                        </p:attrNameLst>
                                      </p:cBhvr>
                                      <p:tavLst>
                                        <p:tav tm="0">
                                          <p:val>
                                            <p:strVal val="#ppt_h"/>
                                          </p:val>
                                        </p:tav>
                                        <p:tav tm="100000">
                                          <p:val>
                                            <p:strVal val="#ppt_h"/>
                                          </p:val>
                                        </p:tav>
                                      </p:tavLst>
                                    </p:anim>
                                    <p:animEffect transition="in" filter="fade">
                                      <p:cBhvr>
                                        <p:cTn id="72"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BREATH WORK </a:t>
            </a:r>
          </a:p>
        </p:txBody>
      </p:sp>
      <p:sp>
        <p:nvSpPr>
          <p:cNvPr id="3" name="Content Placeholder 2"/>
          <p:cNvSpPr>
            <a:spLocks noGrp="1"/>
          </p:cNvSpPr>
          <p:nvPr>
            <p:ph idx="1"/>
          </p:nvPr>
        </p:nvSpPr>
        <p:spPr>
          <a:xfrm>
            <a:off x="1371600" y="1766455"/>
            <a:ext cx="9601200" cy="4100945"/>
          </a:xfrm>
        </p:spPr>
        <p:txBody>
          <a:bodyPr>
            <a:normAutofit fontScale="92500" lnSpcReduction="10000"/>
          </a:bodyPr>
          <a:lstStyle/>
          <a:p>
            <a:pPr lvl="1">
              <a:lnSpc>
                <a:spcPct val="100000"/>
              </a:lnSpc>
              <a:spcBef>
                <a:spcPts val="0"/>
              </a:spcBef>
              <a:spcAft>
                <a:spcPts val="0"/>
              </a:spcAft>
              <a:defRPr/>
            </a:pPr>
            <a:r>
              <a:rPr lang="en-US" sz="2600" i="0" dirty="0"/>
              <a:t>Even out the breath</a:t>
            </a:r>
            <a:br>
              <a:rPr lang="en-US" sz="2600" i="0" dirty="0"/>
            </a:br>
            <a:endParaRPr lang="en-US" sz="2600" i="0" dirty="0"/>
          </a:p>
          <a:p>
            <a:pPr lvl="1">
              <a:lnSpc>
                <a:spcPct val="100000"/>
              </a:lnSpc>
              <a:spcBef>
                <a:spcPts val="0"/>
              </a:spcBef>
              <a:spcAft>
                <a:spcPts val="0"/>
              </a:spcAft>
              <a:defRPr/>
            </a:pPr>
            <a:r>
              <a:rPr lang="en-US" sz="2600" i="0" dirty="0"/>
              <a:t>Deep belly breathing</a:t>
            </a:r>
            <a:br>
              <a:rPr lang="en-US" sz="2600" i="0" dirty="0"/>
            </a:br>
            <a:endParaRPr lang="en-US" sz="2600" i="0" dirty="0"/>
          </a:p>
          <a:p>
            <a:pPr lvl="1">
              <a:lnSpc>
                <a:spcPct val="100000"/>
              </a:lnSpc>
              <a:spcBef>
                <a:spcPts val="0"/>
              </a:spcBef>
              <a:spcAft>
                <a:spcPts val="0"/>
              </a:spcAft>
              <a:defRPr/>
            </a:pPr>
            <a:r>
              <a:rPr lang="en-US" sz="2600" i="0" dirty="0"/>
              <a:t>Witnessing the breath</a:t>
            </a:r>
            <a:br>
              <a:rPr lang="en-US" sz="2600" i="0" dirty="0"/>
            </a:br>
            <a:endParaRPr lang="en-US" sz="2600" i="0" dirty="0"/>
          </a:p>
          <a:p>
            <a:pPr lvl="1">
              <a:lnSpc>
                <a:spcPct val="100000"/>
              </a:lnSpc>
              <a:spcBef>
                <a:spcPts val="0"/>
              </a:spcBef>
              <a:spcAft>
                <a:spcPts val="0"/>
              </a:spcAft>
              <a:defRPr/>
            </a:pPr>
            <a:r>
              <a:rPr lang="en-US" sz="2600" i="0" dirty="0"/>
              <a:t>Counting the breath</a:t>
            </a:r>
            <a:br>
              <a:rPr lang="en-US" sz="2600" i="0" dirty="0"/>
            </a:br>
            <a:endParaRPr lang="en-US" sz="2600" i="0" dirty="0"/>
          </a:p>
          <a:p>
            <a:pPr lvl="1">
              <a:lnSpc>
                <a:spcPct val="100000"/>
              </a:lnSpc>
              <a:spcBef>
                <a:spcPts val="0"/>
              </a:spcBef>
              <a:spcAft>
                <a:spcPts val="0"/>
              </a:spcAft>
              <a:defRPr/>
            </a:pPr>
            <a:r>
              <a:rPr lang="en-US" sz="2600" i="0" dirty="0"/>
              <a:t>Cueing breath</a:t>
            </a:r>
            <a:br>
              <a:rPr lang="en-US" sz="2600" i="0" dirty="0"/>
            </a:br>
            <a:endParaRPr lang="en-US" sz="2600" i="0" dirty="0"/>
          </a:p>
          <a:p>
            <a:pPr lvl="1">
              <a:lnSpc>
                <a:spcPct val="100000"/>
              </a:lnSpc>
              <a:spcBef>
                <a:spcPts val="0"/>
              </a:spcBef>
              <a:spcAft>
                <a:spcPts val="0"/>
              </a:spcAft>
              <a:defRPr/>
            </a:pPr>
            <a:r>
              <a:rPr lang="en-US" sz="2600" i="0" dirty="0"/>
              <a:t>Opt out</a:t>
            </a:r>
          </a:p>
          <a:p>
            <a:pPr lvl="1">
              <a:lnSpc>
                <a:spcPct val="100000"/>
              </a:lnSpc>
              <a:spcBef>
                <a:spcPts val="0"/>
              </a:spcBef>
              <a:spcAft>
                <a:spcPts val="0"/>
              </a:spcAft>
              <a:defRPr/>
            </a:pPr>
            <a:endParaRPr lang="en-US" i="0" dirty="0"/>
          </a:p>
        </p:txBody>
      </p:sp>
      <p:pic>
        <p:nvPicPr>
          <p:cNvPr id="4" name="Picture 3"/>
          <p:cNvPicPr>
            <a:picLocks noChangeAspect="1"/>
          </p:cNvPicPr>
          <p:nvPr/>
        </p:nvPicPr>
        <p:blipFill>
          <a:blip r:embed="rId3"/>
          <a:stretch>
            <a:fillRect/>
          </a:stretch>
        </p:blipFill>
        <p:spPr>
          <a:xfrm>
            <a:off x="5133109" y="1428750"/>
            <a:ext cx="6558974" cy="4372649"/>
          </a:xfrm>
          <a:prstGeom prst="rect">
            <a:avLst/>
          </a:prstGeom>
        </p:spPr>
      </p:pic>
    </p:spTree>
    <p:extLst>
      <p:ext uri="{BB962C8B-B14F-4D97-AF65-F5344CB8AC3E}">
        <p14:creationId xmlns:p14="http://schemas.microsoft.com/office/powerpoint/2010/main" val="2839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BENEFICIAL POSTURES EXPLORATION</a:t>
            </a:r>
          </a:p>
        </p:txBody>
      </p:sp>
      <p:sp>
        <p:nvSpPr>
          <p:cNvPr id="3" name="Content Placeholder 2"/>
          <p:cNvSpPr>
            <a:spLocks noGrp="1"/>
          </p:cNvSpPr>
          <p:nvPr>
            <p:ph idx="1"/>
          </p:nvPr>
        </p:nvSpPr>
        <p:spPr>
          <a:xfrm>
            <a:off x="1620982" y="1974273"/>
            <a:ext cx="9601200" cy="4516582"/>
          </a:xfrm>
        </p:spPr>
        <p:txBody>
          <a:bodyPr>
            <a:normAutofit/>
          </a:bodyPr>
          <a:lstStyle/>
          <a:p>
            <a:pPr lvl="1">
              <a:lnSpc>
                <a:spcPct val="100000"/>
              </a:lnSpc>
              <a:spcBef>
                <a:spcPts val="0"/>
              </a:spcBef>
              <a:spcAft>
                <a:spcPts val="0"/>
              </a:spcAft>
              <a:defRPr/>
            </a:pPr>
            <a:r>
              <a:rPr lang="en-US" i="0" dirty="0"/>
              <a:t>ROCKING </a:t>
            </a:r>
            <a:r>
              <a:rPr lang="mr-IN" i="0" dirty="0"/>
              <a:t>–</a:t>
            </a:r>
            <a:r>
              <a:rPr lang="en-US" i="0" dirty="0"/>
              <a:t> weight shifts</a:t>
            </a:r>
            <a:br>
              <a:rPr lang="en-US" i="0" dirty="0"/>
            </a:br>
            <a:endParaRPr lang="en-US" i="0" dirty="0"/>
          </a:p>
          <a:p>
            <a:pPr lvl="1">
              <a:lnSpc>
                <a:spcPct val="100000"/>
              </a:lnSpc>
              <a:spcBef>
                <a:spcPts val="0"/>
              </a:spcBef>
              <a:spcAft>
                <a:spcPts val="0"/>
              </a:spcAft>
              <a:defRPr/>
            </a:pPr>
            <a:r>
              <a:rPr lang="en-US" i="0" dirty="0"/>
              <a:t>FLOWING</a:t>
            </a:r>
            <a:br>
              <a:rPr lang="en-US" i="0" dirty="0"/>
            </a:br>
            <a:endParaRPr lang="en-US" i="0" dirty="0"/>
          </a:p>
          <a:p>
            <a:pPr lvl="1">
              <a:lnSpc>
                <a:spcPct val="100000"/>
              </a:lnSpc>
              <a:spcBef>
                <a:spcPts val="0"/>
              </a:spcBef>
              <a:spcAft>
                <a:spcPts val="0"/>
              </a:spcAft>
              <a:defRPr/>
            </a:pPr>
            <a:r>
              <a:rPr lang="en-US" i="0" dirty="0"/>
              <a:t>RESTS</a:t>
            </a:r>
            <a:br>
              <a:rPr lang="en-US" i="0" dirty="0"/>
            </a:br>
            <a:endParaRPr lang="en-US" i="0" dirty="0"/>
          </a:p>
          <a:p>
            <a:pPr lvl="1">
              <a:lnSpc>
                <a:spcPct val="100000"/>
              </a:lnSpc>
              <a:spcBef>
                <a:spcPts val="0"/>
              </a:spcBef>
              <a:spcAft>
                <a:spcPts val="0"/>
              </a:spcAft>
              <a:defRPr/>
            </a:pPr>
            <a:r>
              <a:rPr lang="en-US" i="0" dirty="0"/>
              <a:t>STANDING SHAPES</a:t>
            </a:r>
            <a:br>
              <a:rPr lang="en-US" i="0" dirty="0"/>
            </a:br>
            <a:endParaRPr lang="en-US" i="0" dirty="0"/>
          </a:p>
          <a:p>
            <a:pPr lvl="1">
              <a:lnSpc>
                <a:spcPct val="100000"/>
              </a:lnSpc>
              <a:spcBef>
                <a:spcPts val="0"/>
              </a:spcBef>
              <a:spcAft>
                <a:spcPts val="0"/>
              </a:spcAft>
              <a:defRPr/>
            </a:pPr>
            <a:r>
              <a:rPr lang="en-US" i="0" dirty="0"/>
              <a:t>BALANCE SHAPES</a:t>
            </a:r>
            <a:br>
              <a:rPr lang="en-US" i="0" dirty="0"/>
            </a:br>
            <a:endParaRPr lang="en-US" i="0" dirty="0"/>
          </a:p>
          <a:p>
            <a:pPr lvl="1">
              <a:lnSpc>
                <a:spcPct val="100000"/>
              </a:lnSpc>
              <a:spcBef>
                <a:spcPts val="0"/>
              </a:spcBef>
              <a:spcAft>
                <a:spcPts val="0"/>
              </a:spcAft>
              <a:defRPr/>
            </a:pPr>
            <a:r>
              <a:rPr lang="en-US" i="0" dirty="0"/>
              <a:t>GROUNDING SHAPES</a:t>
            </a:r>
            <a:br>
              <a:rPr lang="en-US" i="0" dirty="0"/>
            </a:br>
            <a:endParaRPr lang="en-US" i="0" dirty="0"/>
          </a:p>
          <a:p>
            <a:pPr lvl="1">
              <a:lnSpc>
                <a:spcPct val="100000"/>
              </a:lnSpc>
              <a:spcBef>
                <a:spcPts val="0"/>
              </a:spcBef>
              <a:spcAft>
                <a:spcPts val="0"/>
              </a:spcAft>
              <a:defRPr/>
            </a:pPr>
            <a:r>
              <a:rPr lang="en-US" i="0" dirty="0"/>
              <a:t>SUPINE SHAPES</a:t>
            </a:r>
          </a:p>
          <a:p>
            <a:pPr lvl="1">
              <a:lnSpc>
                <a:spcPct val="100000"/>
              </a:lnSpc>
              <a:spcBef>
                <a:spcPts val="0"/>
              </a:spcBef>
              <a:spcAft>
                <a:spcPts val="0"/>
              </a:spcAft>
              <a:defRPr/>
            </a:pPr>
            <a:endParaRPr lang="en-US" i="0" dirty="0"/>
          </a:p>
          <a:p>
            <a:pPr lvl="1">
              <a:lnSpc>
                <a:spcPct val="100000"/>
              </a:lnSpc>
              <a:spcBef>
                <a:spcPts val="0"/>
              </a:spcBef>
              <a:spcAft>
                <a:spcPts val="0"/>
              </a:spcAft>
              <a:defRPr/>
            </a:pPr>
            <a:endParaRPr lang="en-US" i="0" dirty="0"/>
          </a:p>
        </p:txBody>
      </p:sp>
    </p:spTree>
    <p:extLst>
      <p:ext uri="{BB962C8B-B14F-4D97-AF65-F5344CB8AC3E}">
        <p14:creationId xmlns:p14="http://schemas.microsoft.com/office/powerpoint/2010/main" val="82464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individual to systemic change</a:t>
            </a:r>
          </a:p>
        </p:txBody>
      </p:sp>
      <p:sp>
        <p:nvSpPr>
          <p:cNvPr id="3" name="Content Placeholder 2"/>
          <p:cNvSpPr>
            <a:spLocks noGrp="1"/>
          </p:cNvSpPr>
          <p:nvPr>
            <p:ph idx="1"/>
          </p:nvPr>
        </p:nvSpPr>
        <p:spPr>
          <a:xfrm>
            <a:off x="827424" y="1973859"/>
            <a:ext cx="10554574" cy="4169146"/>
          </a:xfrm>
        </p:spPr>
        <p:txBody>
          <a:bodyPr>
            <a:normAutofit/>
          </a:bodyPr>
          <a:lstStyle/>
          <a:p>
            <a:br>
              <a:rPr lang="en-US" sz="3200" dirty="0"/>
            </a:br>
            <a:r>
              <a:rPr lang="en-US" sz="3200" dirty="0"/>
              <a:t>"Yoga is both subtle and powerful. Your work is powerful, your presence in prison is important. Your presence reminds us of our humanity and it is my hope that when you speak to others about your work in prison that you remind them of ours. Because sometimes we both forget.”</a:t>
            </a:r>
          </a:p>
        </p:txBody>
      </p:sp>
    </p:spTree>
    <p:extLst>
      <p:ext uri="{BB962C8B-B14F-4D97-AF65-F5344CB8AC3E}">
        <p14:creationId xmlns:p14="http://schemas.microsoft.com/office/powerpoint/2010/main" val="572622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lnSpcReduction="10000"/>
          </a:bodyPr>
          <a:lstStyle/>
          <a:p>
            <a:r>
              <a:rPr lang="en-US" sz="3200" dirty="0"/>
              <a:t>Include trauma-informed body and mindfulness tools in your work, it’s possible!</a:t>
            </a:r>
          </a:p>
          <a:p>
            <a:r>
              <a:rPr lang="en-US" sz="3200" dirty="0"/>
              <a:t>Often these tools are more accessible than words</a:t>
            </a:r>
          </a:p>
          <a:p>
            <a:r>
              <a:rPr lang="en-US" sz="3200" dirty="0"/>
              <a:t>Practice these for yourself as much as you offer them to others</a:t>
            </a:r>
          </a:p>
          <a:p>
            <a:r>
              <a:rPr lang="en-US" sz="3200" dirty="0"/>
              <a:t>Health and wellness need to be available to all people</a:t>
            </a:r>
          </a:p>
        </p:txBody>
      </p:sp>
    </p:spTree>
    <p:extLst>
      <p:ext uri="{BB962C8B-B14F-4D97-AF65-F5344CB8AC3E}">
        <p14:creationId xmlns:p14="http://schemas.microsoft.com/office/powerpoint/2010/main" val="17710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6652" y="1545167"/>
            <a:ext cx="7171996" cy="4783666"/>
          </a:xfrm>
        </p:spPr>
      </p:pic>
    </p:spTree>
    <p:extLst>
      <p:ext uri="{BB962C8B-B14F-4D97-AF65-F5344CB8AC3E}">
        <p14:creationId xmlns:p14="http://schemas.microsoft.com/office/powerpoint/2010/main" val="31914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32467" y="1295400"/>
            <a:ext cx="9144000" cy="45171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98791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C4D9A1-8ABA-C246-8FD8-C040EBEFF446}"/>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6B70A60E-97F4-5245-801A-504E4E1FC1F3}"/>
              </a:ext>
            </a:extLst>
          </p:cNvPr>
          <p:cNvSpPr>
            <a:spLocks noGrp="1"/>
          </p:cNvSpPr>
          <p:nvPr>
            <p:ph idx="1"/>
          </p:nvPr>
        </p:nvSpPr>
        <p:spPr>
          <a:xfrm>
            <a:off x="1371600" y="2286000"/>
            <a:ext cx="9601200" cy="1817077"/>
          </a:xfrm>
        </p:spPr>
        <p:txBody>
          <a:bodyPr/>
          <a:lstStyle/>
          <a:p>
            <a:r>
              <a:rPr lang="en-US" dirty="0"/>
              <a:t>Want to learn more? YBB Online, DVDs</a:t>
            </a:r>
          </a:p>
          <a:p>
            <a:r>
              <a:rPr lang="en-US" dirty="0"/>
              <a:t>Alyssa Pizarro: </a:t>
            </a:r>
            <a:r>
              <a:rPr lang="en-US" dirty="0">
                <a:hlinkClick r:id="rId3"/>
              </a:rPr>
              <a:t>alyssa@yogabehindbars.org</a:t>
            </a:r>
            <a:endParaRPr lang="en-US" dirty="0"/>
          </a:p>
          <a:p>
            <a:r>
              <a:rPr lang="en-US" dirty="0"/>
              <a:t>Rosa Vissers: </a:t>
            </a:r>
            <a:r>
              <a:rPr lang="en-US" dirty="0">
                <a:hlinkClick r:id="rId4"/>
              </a:rPr>
              <a:t>rosa@yogabehindbars.org</a:t>
            </a:r>
            <a:endParaRPr lang="en-US" dirty="0"/>
          </a:p>
          <a:p>
            <a:pPr marL="0" indent="0">
              <a:buNone/>
            </a:pPr>
            <a:endParaRPr lang="en-US" dirty="0"/>
          </a:p>
        </p:txBody>
      </p:sp>
    </p:spTree>
    <p:extLst>
      <p:ext uri="{BB962C8B-B14F-4D97-AF65-F5344CB8AC3E}">
        <p14:creationId xmlns:p14="http://schemas.microsoft.com/office/powerpoint/2010/main" val="1406251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WE’LL TALK ABOUT</a:t>
            </a:r>
          </a:p>
        </p:txBody>
      </p:sp>
      <p:sp>
        <p:nvSpPr>
          <p:cNvPr id="3" name="Content Placeholder 2"/>
          <p:cNvSpPr>
            <a:spLocks noGrp="1"/>
          </p:cNvSpPr>
          <p:nvPr>
            <p:ph idx="1"/>
          </p:nvPr>
        </p:nvSpPr>
        <p:spPr>
          <a:xfrm>
            <a:off x="1371600" y="1663700"/>
            <a:ext cx="9601200" cy="4686300"/>
          </a:xfrm>
        </p:spPr>
        <p:txBody>
          <a:bodyPr>
            <a:noAutofit/>
          </a:bodyPr>
          <a:lstStyle/>
          <a:p>
            <a:r>
              <a:rPr lang="en-US" sz="3200" dirty="0"/>
              <a:t>Yoga Behind Bars: mission, vision, the work</a:t>
            </a:r>
          </a:p>
          <a:p>
            <a:r>
              <a:rPr lang="en-US" sz="3200" dirty="0"/>
              <a:t>Practical, body-based tools to offer students and yourself </a:t>
            </a:r>
          </a:p>
          <a:p>
            <a:pPr lvl="1"/>
            <a:r>
              <a:rPr lang="en-US" sz="3200" dirty="0"/>
              <a:t>Movement, Breathing, and Mindfulness exercises</a:t>
            </a:r>
          </a:p>
          <a:p>
            <a:r>
              <a:rPr lang="en-US" sz="3200" dirty="0"/>
              <a:t>Self-care</a:t>
            </a:r>
          </a:p>
          <a:p>
            <a:r>
              <a:rPr lang="en-US" sz="3200" dirty="0"/>
              <a:t>Q&amp;A</a:t>
            </a:r>
          </a:p>
          <a:p>
            <a:pPr lvl="1"/>
            <a:endParaRPr lang="en-US" sz="3200" dirty="0"/>
          </a:p>
        </p:txBody>
      </p:sp>
    </p:spTree>
    <p:extLst>
      <p:ext uri="{BB962C8B-B14F-4D97-AF65-F5344CB8AC3E}">
        <p14:creationId xmlns:p14="http://schemas.microsoft.com/office/powerpoint/2010/main" val="898206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6933"/>
            <a:ext cx="3810000" cy="855133"/>
          </a:xfrm>
        </p:spPr>
        <p:txBody>
          <a:bodyPr>
            <a:normAutofit/>
          </a:bodyPr>
          <a:lstStyle/>
          <a:p>
            <a:pPr algn="ctr"/>
            <a:r>
              <a:rPr lang="en-US" dirty="0"/>
              <a:t>OUR MISSION</a:t>
            </a:r>
            <a:endParaRPr lang="en-US" b="1" dirty="0">
              <a:solidFill>
                <a:schemeClr val="bg2">
                  <a:lumMod val="50000"/>
                </a:schemeClr>
              </a:solidFill>
            </a:endParaRPr>
          </a:p>
        </p:txBody>
      </p:sp>
      <p:sp>
        <p:nvSpPr>
          <p:cNvPr id="3" name="Rectangle 2"/>
          <p:cNvSpPr/>
          <p:nvPr/>
        </p:nvSpPr>
        <p:spPr>
          <a:xfrm>
            <a:off x="1981200" y="1295400"/>
            <a:ext cx="8382000" cy="3939540"/>
          </a:xfrm>
          <a:prstGeom prst="rect">
            <a:avLst/>
          </a:prstGeom>
        </p:spPr>
        <p:txBody>
          <a:bodyPr wrap="square">
            <a:spAutoFit/>
          </a:bodyPr>
          <a:lstStyle/>
          <a:p>
            <a:pPr algn="ctr"/>
            <a:endParaRPr lang="en-US" dirty="0"/>
          </a:p>
          <a:p>
            <a:pPr algn="ctr"/>
            <a:r>
              <a:rPr lang="en-US" sz="3200" dirty="0">
                <a:solidFill>
                  <a:schemeClr val="bg2">
                    <a:lumMod val="25000"/>
                  </a:schemeClr>
                </a:solidFill>
              </a:rPr>
              <a:t>Yoga Behind Bars shares </a:t>
            </a:r>
          </a:p>
          <a:p>
            <a:pPr algn="ctr"/>
            <a:r>
              <a:rPr lang="en-US" sz="3200" dirty="0">
                <a:solidFill>
                  <a:schemeClr val="bg2">
                    <a:lumMod val="25000"/>
                  </a:schemeClr>
                </a:solidFill>
              </a:rPr>
              <a:t>trauma-informed yoga and meditation with people involved in the criminal justice system to promote rehabilitation, personal transformation, and a more just society for all.</a:t>
            </a:r>
          </a:p>
          <a:p>
            <a:pPr algn="ctr"/>
            <a:endParaRPr lang="en-US" sz="2400" dirty="0"/>
          </a:p>
          <a:p>
            <a:pPr algn="ctr"/>
            <a:endParaRPr lang="en-US" sz="2400" dirty="0"/>
          </a:p>
          <a:p>
            <a:pPr algn="ctr"/>
            <a:endParaRPr lang="en-US" sz="2400" dirty="0"/>
          </a:p>
        </p:txBody>
      </p:sp>
    </p:spTree>
    <p:extLst>
      <p:ext uri="{BB962C8B-B14F-4D97-AF65-F5344CB8AC3E}">
        <p14:creationId xmlns:p14="http://schemas.microsoft.com/office/powerpoint/2010/main" val="259868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208" y="0"/>
            <a:ext cx="8042276" cy="730624"/>
          </a:xfrm>
        </p:spPr>
        <p:txBody>
          <a:bodyPr/>
          <a:lstStyle/>
          <a:p>
            <a:r>
              <a:rPr lang="en-US" b="1" dirty="0"/>
              <a:t>We teach + train + advocate</a:t>
            </a:r>
          </a:p>
        </p:txBody>
      </p:sp>
      <p:sp>
        <p:nvSpPr>
          <p:cNvPr id="3" name="Content Placeholder 2"/>
          <p:cNvSpPr>
            <a:spLocks noGrp="1"/>
          </p:cNvSpPr>
          <p:nvPr>
            <p:ph idx="1"/>
          </p:nvPr>
        </p:nvSpPr>
        <p:spPr>
          <a:xfrm>
            <a:off x="2073275" y="730624"/>
            <a:ext cx="8042276" cy="5898776"/>
          </a:xfrm>
        </p:spPr>
        <p:txBody>
          <a:bodyPr>
            <a:normAutofit/>
          </a:bodyPr>
          <a:lstStyle/>
          <a:p>
            <a:pPr marL="0" indent="0">
              <a:buNone/>
            </a:pPr>
            <a:endParaRPr lang="en-US" b="1" dirty="0"/>
          </a:p>
          <a:p>
            <a:pPr marL="0" indent="0">
              <a:buNone/>
            </a:pPr>
            <a:endParaRPr lang="en-US" b="1" dirty="0"/>
          </a:p>
          <a:p>
            <a:pPr marL="0" indent="0">
              <a:buNone/>
            </a:pPr>
            <a:endParaRPr lang="en-US" b="1" dirty="0"/>
          </a:p>
          <a:p>
            <a:r>
              <a:rPr lang="en-US" b="1" dirty="0"/>
              <a:t>We offer trauma-informed yoga and meditation classes for incarcerated youth and adults. </a:t>
            </a:r>
            <a:endParaRPr lang="en-US" dirty="0"/>
          </a:p>
          <a:p>
            <a:pPr marL="0" lvl="0" indent="0">
              <a:buNone/>
            </a:pPr>
            <a:endParaRPr lang="en-US" dirty="0"/>
          </a:p>
          <a:p>
            <a:r>
              <a:rPr lang="en-US" b="1" dirty="0"/>
              <a:t>We train people to work with populations impacted by trauma.</a:t>
            </a:r>
          </a:p>
          <a:p>
            <a:pPr marL="0" indent="0">
              <a:buNone/>
            </a:pPr>
            <a:endParaRPr lang="en-US" b="1" dirty="0"/>
          </a:p>
          <a:p>
            <a:r>
              <a:rPr lang="en-US" b="1" dirty="0"/>
              <a:t>We build bridges through public education and advocacy</a:t>
            </a:r>
            <a:br>
              <a:rPr lang="en-US" b="1" dirty="0"/>
            </a:br>
            <a:br>
              <a:rPr lang="en-US" b="1" dirty="0"/>
            </a:br>
            <a:endParaRPr lang="en-US" b="1" dirty="0"/>
          </a:p>
          <a:p>
            <a:r>
              <a:rPr lang="en-US" b="1" dirty="0"/>
              <a:t>We are part of a larger movement to reform the criminal justice system in the United States.</a:t>
            </a:r>
          </a:p>
          <a:p>
            <a:endParaRPr lang="en-US" b="1" dirty="0"/>
          </a:p>
          <a:p>
            <a:pPr marL="0" indent="0">
              <a:buNone/>
            </a:pPr>
            <a:endParaRPr lang="en-US" dirty="0"/>
          </a:p>
          <a:p>
            <a:endParaRPr lang="en-US" dirty="0"/>
          </a:p>
        </p:txBody>
      </p:sp>
    </p:spTree>
    <p:extLst>
      <p:ext uri="{BB962C8B-B14F-4D97-AF65-F5344CB8AC3E}">
        <p14:creationId xmlns:p14="http://schemas.microsoft.com/office/powerpoint/2010/main" val="449469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A44C0-E6D2-C749-84F8-FA950C1F4F4B}"/>
              </a:ext>
            </a:extLst>
          </p:cNvPr>
          <p:cNvSpPr>
            <a:spLocks noGrp="1"/>
          </p:cNvSpPr>
          <p:nvPr>
            <p:ph type="title"/>
          </p:nvPr>
        </p:nvSpPr>
        <p:spPr/>
        <p:txBody>
          <a:bodyPr/>
          <a:lstStyle/>
          <a:p>
            <a:r>
              <a:rPr lang="en-US" dirty="0"/>
              <a:t>Challenges we face</a:t>
            </a:r>
          </a:p>
        </p:txBody>
      </p:sp>
      <p:sp>
        <p:nvSpPr>
          <p:cNvPr id="3" name="Content Placeholder 2">
            <a:extLst>
              <a:ext uri="{FF2B5EF4-FFF2-40B4-BE49-F238E27FC236}">
                <a16:creationId xmlns:a16="http://schemas.microsoft.com/office/drawing/2014/main" id="{A0C20B0F-4184-9B46-85F3-974A9FD9E92F}"/>
              </a:ext>
            </a:extLst>
          </p:cNvPr>
          <p:cNvSpPr>
            <a:spLocks noGrp="1"/>
          </p:cNvSpPr>
          <p:nvPr>
            <p:ph idx="1"/>
          </p:nvPr>
        </p:nvSpPr>
        <p:spPr/>
        <p:txBody>
          <a:bodyPr>
            <a:normAutofit/>
          </a:bodyPr>
          <a:lstStyle/>
          <a:p>
            <a:pPr lvl="2"/>
            <a:r>
              <a:rPr lang="en-US" sz="3200" dirty="0"/>
              <a:t>YBB struggle with representation and larger yoga container that we are in</a:t>
            </a:r>
          </a:p>
          <a:p>
            <a:pPr lvl="2"/>
            <a:r>
              <a:rPr lang="en-US" sz="3200" dirty="0"/>
              <a:t>Gatekeeping</a:t>
            </a:r>
          </a:p>
          <a:p>
            <a:r>
              <a:rPr lang="en-US" sz="3200" dirty="0"/>
              <a:t>Funding</a:t>
            </a:r>
          </a:p>
        </p:txBody>
      </p:sp>
    </p:spTree>
    <p:extLst>
      <p:ext uri="{BB962C8B-B14F-4D97-AF65-F5344CB8AC3E}">
        <p14:creationId xmlns:p14="http://schemas.microsoft.com/office/powerpoint/2010/main" val="178548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FFDDE67-E037-8046-A2F6-3BB0226E9644}"/>
              </a:ext>
            </a:extLst>
          </p:cNvPr>
          <p:cNvPicPr>
            <a:picLocks noGrp="1" noChangeAspect="1"/>
          </p:cNvPicPr>
          <p:nvPr>
            <p:ph idx="1"/>
          </p:nvPr>
        </p:nvPicPr>
        <p:blipFill>
          <a:blip r:embed="rId3"/>
          <a:stretch>
            <a:fillRect/>
          </a:stretch>
        </p:blipFill>
        <p:spPr>
          <a:xfrm>
            <a:off x="1241713" y="-31173"/>
            <a:ext cx="10333759" cy="6889173"/>
          </a:xfrm>
        </p:spPr>
      </p:pic>
    </p:spTree>
    <p:extLst>
      <p:ext uri="{BB962C8B-B14F-4D97-AF65-F5344CB8AC3E}">
        <p14:creationId xmlns:p14="http://schemas.microsoft.com/office/powerpoint/2010/main" val="1739953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8844"/>
            <a:ext cx="9601200" cy="1123121"/>
          </a:xfrm>
        </p:spPr>
        <p:txBody>
          <a:bodyPr>
            <a:normAutofit/>
          </a:bodyPr>
          <a:lstStyle/>
          <a:p>
            <a:r>
              <a:rPr lang="en-US" dirty="0"/>
              <a:t>TRAUMA, WHAT IS IT? </a:t>
            </a:r>
          </a:p>
        </p:txBody>
      </p:sp>
      <p:sp>
        <p:nvSpPr>
          <p:cNvPr id="3" name="Content Placeholder 2"/>
          <p:cNvSpPr>
            <a:spLocks noGrp="1"/>
          </p:cNvSpPr>
          <p:nvPr>
            <p:ph idx="1"/>
          </p:nvPr>
        </p:nvSpPr>
        <p:spPr>
          <a:xfrm>
            <a:off x="1371600" y="1053549"/>
            <a:ext cx="9601200" cy="5585790"/>
          </a:xfrm>
        </p:spPr>
        <p:txBody>
          <a:bodyPr>
            <a:normAutofit/>
          </a:bodyPr>
          <a:lstStyle/>
          <a:p>
            <a:endParaRPr lang="en-US" dirty="0"/>
          </a:p>
          <a:p>
            <a:endParaRPr lang="en-US" dirty="0"/>
          </a:p>
          <a:p>
            <a:endParaRPr lang="en-US" dirty="0"/>
          </a:p>
          <a:p>
            <a:r>
              <a:rPr lang="en-US" dirty="0"/>
              <a:t>SHOCK TRAUMA</a:t>
            </a:r>
          </a:p>
          <a:p>
            <a:r>
              <a:rPr lang="en-US" dirty="0"/>
              <a:t>CUMULATIVE TRAUMA</a:t>
            </a:r>
          </a:p>
          <a:p>
            <a:r>
              <a:rPr lang="en-US" dirty="0"/>
              <a:t>HISTORICAL TRAUMA</a:t>
            </a:r>
          </a:p>
          <a:p>
            <a:r>
              <a:rPr lang="en-US" dirty="0"/>
              <a:t>IN THE BODY, NOT JUST IN THE MIND</a:t>
            </a:r>
            <a:br>
              <a:rPr lang="en-US" dirty="0"/>
            </a:br>
            <a:r>
              <a:rPr lang="en-US" dirty="0"/>
              <a:t>BODY BECOMES UNSAFE</a:t>
            </a:r>
          </a:p>
          <a:p>
            <a:pPr lvl="1"/>
            <a:r>
              <a:rPr lang="en-US" dirty="0"/>
              <a:t>Physical</a:t>
            </a:r>
          </a:p>
          <a:p>
            <a:pPr lvl="1"/>
            <a:r>
              <a:rPr lang="en-US" dirty="0"/>
              <a:t>Social</a:t>
            </a:r>
          </a:p>
          <a:p>
            <a:pPr lvl="1"/>
            <a:r>
              <a:rPr lang="en-US" dirty="0"/>
              <a:t>Psychological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700" y="1053549"/>
            <a:ext cx="5257800" cy="5257800"/>
          </a:xfrm>
          <a:prstGeom prst="rect">
            <a:avLst/>
          </a:prstGeom>
        </p:spPr>
      </p:pic>
    </p:spTree>
    <p:extLst>
      <p:ext uri="{BB962C8B-B14F-4D97-AF65-F5344CB8AC3E}">
        <p14:creationId xmlns:p14="http://schemas.microsoft.com/office/powerpoint/2010/main" val="112755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dissolve">
                                      <p:cBhvr>
                                        <p:cTn id="25" dur="500"/>
                                        <p:tgtEl>
                                          <p:spTgt spid="3">
                                            <p:txEl>
                                              <p:pRg st="7" end="7"/>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dissolve">
                                      <p:cBhvr>
                                        <p:cTn id="28" dur="500"/>
                                        <p:tgtEl>
                                          <p:spTgt spid="3">
                                            <p:txEl>
                                              <p:pRg st="8" end="8"/>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dissolv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FF0D5B5BF51F4F9EE65BB8796CFA68" ma:contentTypeVersion="10" ma:contentTypeDescription="Create a new document." ma:contentTypeScope="" ma:versionID="9adf2aa5c77deb12e38d939ed5df4b5b">
  <xsd:schema xmlns:xsd="http://www.w3.org/2001/XMLSchema" xmlns:xs="http://www.w3.org/2001/XMLSchema" xmlns:p="http://schemas.microsoft.com/office/2006/metadata/properties" xmlns:ns2="bd3d8e16-c1ec-4c8b-9c86-0185bb18c381" xmlns:ns3="ea68e43e-11a4-45f4-ab50-97c6891af626" targetNamespace="http://schemas.microsoft.com/office/2006/metadata/properties" ma:root="true" ma:fieldsID="2e7729478881b5e7b978dec4f8633bf8" ns2:_="" ns3:_="">
    <xsd:import namespace="bd3d8e16-c1ec-4c8b-9c86-0185bb18c381"/>
    <xsd:import namespace="ea68e43e-11a4-45f4-ab50-97c6891af6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d8e16-c1ec-4c8b-9c86-0185bb18c3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68e43e-11a4-45f4-ab50-97c6891af6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3CB95B-84A0-443E-94C8-9507D696A837}"/>
</file>

<file path=customXml/itemProps2.xml><?xml version="1.0" encoding="utf-8"?>
<ds:datastoreItem xmlns:ds="http://schemas.openxmlformats.org/officeDocument/2006/customXml" ds:itemID="{E2EA9C32-8082-4442-8EC2-BB5F19FFB716}"/>
</file>

<file path=customXml/itemProps3.xml><?xml version="1.0" encoding="utf-8"?>
<ds:datastoreItem xmlns:ds="http://schemas.openxmlformats.org/officeDocument/2006/customXml" ds:itemID="{12EC6281-101E-4710-A5DB-D3051B4E3793}"/>
</file>

<file path=docProps/app.xml><?xml version="1.0" encoding="utf-8"?>
<Properties xmlns="http://schemas.openxmlformats.org/officeDocument/2006/extended-properties" xmlns:vt="http://schemas.openxmlformats.org/officeDocument/2006/docPropsVTypes">
  <TotalTime>1616</TotalTime>
  <Words>2772</Words>
  <Application>Microsoft Macintosh PowerPoint</Application>
  <PresentationFormat>Widescreen</PresentationFormat>
  <Paragraphs>397</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Franklin Gothic Book</vt:lpstr>
      <vt:lpstr>Helvetica Neue</vt:lpstr>
      <vt:lpstr>Helvetica Neue Light</vt:lpstr>
      <vt:lpstr>Mangal</vt:lpstr>
      <vt:lpstr>News Gothic MT</vt:lpstr>
      <vt:lpstr>Crop</vt:lpstr>
      <vt:lpstr>Trauma-Informed Somatic-Based  Tools for Youth</vt:lpstr>
      <vt:lpstr>PowerPoint Presentation</vt:lpstr>
      <vt:lpstr>PowerPoint Presentation</vt:lpstr>
      <vt:lpstr>WHAT WE’LL TALK ABOUT</vt:lpstr>
      <vt:lpstr>OUR MISSION</vt:lpstr>
      <vt:lpstr>We teach + train + advocate</vt:lpstr>
      <vt:lpstr>Challenges we face</vt:lpstr>
      <vt:lpstr>PowerPoint Presentation</vt:lpstr>
      <vt:lpstr>TRAUMA, WHAT IS IT? </vt:lpstr>
      <vt:lpstr>What is trauma-informed?</vt:lpstr>
      <vt:lpstr>We define trauma-informed yoga as offering embodiment practices that encourage participants to (re)claim their agency through nervous-system regulation.  </vt:lpstr>
      <vt:lpstr>WHY TRAUMA INFORMED YOGA</vt:lpstr>
      <vt:lpstr>School to Prison Pipeline</vt:lpstr>
      <vt:lpstr>Regulating the Nervous System with Movement</vt:lpstr>
      <vt:lpstr>PowerPoint Presentation</vt:lpstr>
      <vt:lpstr>Three Neural Circuits Polyvagal Theory</vt:lpstr>
      <vt:lpstr>Effects of trauma</vt:lpstr>
      <vt:lpstr>Benefits of Trauma-Informed Yoga</vt:lpstr>
      <vt:lpstr>Tools for Wholeness + health</vt:lpstr>
      <vt:lpstr>Inviting Felt Sense: Tools for wholeness and resilience</vt:lpstr>
      <vt:lpstr>THE BASICS</vt:lpstr>
      <vt:lpstr>CHOICE: TRAUMA SENSITIVE LANGUAGE</vt:lpstr>
      <vt:lpstr>TRAUMA SENSITIVE LANGUAGE</vt:lpstr>
      <vt:lpstr>MINDFULNESS + MEDITATION </vt:lpstr>
      <vt:lpstr>BREATH WORK </vt:lpstr>
      <vt:lpstr>BENEFICIAL POSTURES EXPLORATION</vt:lpstr>
      <vt:lpstr>From individual to systemic change</vt:lpstr>
      <vt:lpstr>SUMMARY</vt:lpstr>
      <vt:lpstr>QUESTIONS</vt:lpstr>
      <vt:lpstr>THANK YOU</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YBB Youth Presentation</dc:title>
  <dc:creator>Microsoft Office User</dc:creator>
  <cp:lastModifiedBy>Rosa Vissers</cp:lastModifiedBy>
  <cp:revision>27</cp:revision>
  <dcterms:created xsi:type="dcterms:W3CDTF">2018-07-19T18:26:36Z</dcterms:created>
  <dcterms:modified xsi:type="dcterms:W3CDTF">2018-08-07T17:40:48Z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0x010100DDFF0D5B5BF51F4F9EE65BB8796CFA68</vt:lpwstr>
  </property>
</Properties>
</file>